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81" r:id="rId2"/>
    <p:sldId id="303" r:id="rId3"/>
    <p:sldId id="300" r:id="rId4"/>
    <p:sldId id="301" r:id="rId5"/>
    <p:sldId id="296" r:id="rId6"/>
    <p:sldId id="302" r:id="rId7"/>
    <p:sldId id="298" r:id="rId8"/>
    <p:sldId id="294" r:id="rId9"/>
    <p:sldId id="283" r:id="rId10"/>
    <p:sldId id="299" r:id="rId11"/>
    <p:sldId id="284" r:id="rId12"/>
    <p:sldId id="285" r:id="rId13"/>
    <p:sldId id="286" r:id="rId14"/>
    <p:sldId id="287" r:id="rId15"/>
    <p:sldId id="288" r:id="rId16"/>
    <p:sldId id="289" r:id="rId17"/>
    <p:sldId id="290" r:id="rId18"/>
    <p:sldId id="291" r:id="rId19"/>
    <p:sldId id="292" r:id="rId20"/>
    <p:sldId id="293" r:id="rId21"/>
    <p:sldId id="280"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53F17C-710A-4334-9174-0F10CEFFB446}" type="datetimeFigureOut">
              <a:rPr lang="ru-RU" smtClean="0"/>
              <a:t>01.04.2019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4B55FC-51B6-4199-82C0-5B31539D37EF}" type="slidenum">
              <a:rPr lang="ru-RU" smtClean="0"/>
              <a:t>‹#›</a:t>
            </a:fld>
            <a:endParaRPr lang="ru-RU"/>
          </a:p>
        </p:txBody>
      </p:sp>
    </p:spTree>
    <p:extLst>
      <p:ext uri="{BB962C8B-B14F-4D97-AF65-F5344CB8AC3E}">
        <p14:creationId xmlns:p14="http://schemas.microsoft.com/office/powerpoint/2010/main" val="184989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1pPr>
            <a:lvl2pPr eaLnBrk="0" hangingPunc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2pPr>
            <a:lvl3pPr eaLnBrk="0" hangingPunc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3pPr>
            <a:lvl4pPr eaLnBrk="0" hangingPunc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4pPr>
            <a:lvl5pPr eaLnBrk="0" hangingPunc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pitchFamily="34" charset="0"/>
                <a:ea typeface="Arial Unicode MS" pitchFamily="34" charset="-128"/>
                <a:cs typeface="Arial Unicode MS" pitchFamily="34" charset="-128"/>
              </a:defRPr>
            </a:lvl9pPr>
          </a:lstStyle>
          <a:p>
            <a:pPr eaLnBrk="1" hangingPunct="1"/>
            <a:fld id="{F48E016D-1D93-4D83-A793-68E73DF86B4F}" type="slidenum">
              <a:rPr lang="ru-RU" altLang="ru-RU">
                <a:solidFill>
                  <a:srgbClr val="000000"/>
                </a:solidFill>
                <a:latin typeface="Times New Roman" pitchFamily="18" charset="0"/>
                <a:cs typeface="Segoe UI" pitchFamily="34" charset="0"/>
              </a:rPr>
              <a:pPr eaLnBrk="1" hangingPunct="1"/>
              <a:t>16</a:t>
            </a:fld>
            <a:endParaRPr lang="ru-RU" altLang="ru-RU">
              <a:solidFill>
                <a:srgbClr val="000000"/>
              </a:solidFill>
              <a:latin typeface="Times New Roman" pitchFamily="18" charset="0"/>
              <a:cs typeface="Segoe UI" pitchFamily="34" charset="0"/>
            </a:endParaRPr>
          </a:p>
        </p:txBody>
      </p:sp>
      <p:sp>
        <p:nvSpPr>
          <p:cNvPr id="109571" name="Rectangle 2"/>
          <p:cNvSpPr>
            <a:spLocks noGrp="1" noChangeArrowheads="1" noTextEdit="1"/>
          </p:cNvSpPr>
          <p:nvPr>
            <p:ph type="sldImg"/>
          </p:nvPr>
        </p:nvSpPr>
        <p:spPr>
          <a:xfrm>
            <a:off x="1143000" y="685800"/>
            <a:ext cx="4572000" cy="3429000"/>
          </a:xfrm>
        </p:spPr>
      </p:sp>
      <p:sp>
        <p:nvSpPr>
          <p:cNvPr id="109572"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01.04.2019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01.04.2019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01.04.2019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01.04.2019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01.04.2019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01.04.2019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01.04.2019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hyperlink" Target="https://www.fortinet.com/ru/products/web-application-firewall/fortiweb.html" TargetMode="External"/><Relationship Id="rId3" Type="http://schemas.openxmlformats.org/officeDocument/2006/relationships/hyperlink" Target="http://900igr.net/prezentacija/obg/uchebnyj-modul-osnovy-informatsionnoj-bezopasnosti-209173/sistema-obnaruzhenija-vtorzhenij-54.html" TargetMode="External"/><Relationship Id="rId7" Type="http://schemas.openxmlformats.org/officeDocument/2006/relationships/hyperlink" Target="https://www.anti-malware.ru/analytics/Technology_Analysis/Fortinet_Advanced_Threat_Protection" TargetMode="External"/><Relationship Id="rId2" Type="http://schemas.openxmlformats.org/officeDocument/2006/relationships/hyperlink" Target="https://works.doklad.ru/view/SB_E3ygclZs/3.html" TargetMode="External"/><Relationship Id="rId1" Type="http://schemas.openxmlformats.org/officeDocument/2006/relationships/slideLayout" Target="../slideLayouts/slideLayout7.xml"/><Relationship Id="rId6" Type="http://schemas.openxmlformats.org/officeDocument/2006/relationships/hyperlink" Target="https://www.ibm.com/software/ru/" TargetMode="External"/><Relationship Id="rId5" Type="http://schemas.openxmlformats.org/officeDocument/2006/relationships/hyperlink" Target="https://www.s-terra.ru/resheniya/industry_solutions/obnaruzhenie-setevykh-atak/" TargetMode="External"/><Relationship Id="rId4" Type="http://schemas.openxmlformats.org/officeDocument/2006/relationships/hyperlink" Target="https://www.bytemag.ru/articles/detail.php?ID=660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1804" y="2204864"/>
            <a:ext cx="7772400" cy="1470025"/>
          </a:xfrm>
        </p:spPr>
        <p:txBody>
          <a:bodyPr>
            <a:noAutofit/>
          </a:bodyPr>
          <a:lstStyle/>
          <a:p>
            <a:r>
              <a:rPr lang="ru-RU" dirty="0" smtClean="0"/>
              <a:t>Презентация на тему: «Системы опознавания нарушителей»</a:t>
            </a:r>
            <a:endParaRPr lang="ru-RU" dirty="0"/>
          </a:p>
        </p:txBody>
      </p:sp>
      <p:sp>
        <p:nvSpPr>
          <p:cNvPr id="5" name="TextBox 4"/>
          <p:cNvSpPr txBox="1"/>
          <p:nvPr/>
        </p:nvSpPr>
        <p:spPr>
          <a:xfrm>
            <a:off x="1907704" y="4653136"/>
            <a:ext cx="5400600" cy="1477328"/>
          </a:xfrm>
          <a:prstGeom prst="rect">
            <a:avLst/>
          </a:prstGeom>
          <a:noFill/>
        </p:spPr>
        <p:txBody>
          <a:bodyPr wrap="square" rtlCol="0">
            <a:spAutoFit/>
          </a:bodyPr>
          <a:lstStyle/>
          <a:p>
            <a:pPr algn="ctr"/>
            <a:r>
              <a:rPr lang="ru-RU" b="1" dirty="0"/>
              <a:t>Выполнил: студент </a:t>
            </a:r>
          </a:p>
          <a:p>
            <a:pPr algn="ctr"/>
            <a:r>
              <a:rPr lang="ru-RU" b="1" dirty="0"/>
              <a:t>Группы Ои2-02</a:t>
            </a:r>
          </a:p>
          <a:p>
            <a:pPr algn="ctr"/>
            <a:r>
              <a:rPr lang="ru-RU" b="1" dirty="0"/>
              <a:t>Соловьёв В.А</a:t>
            </a:r>
          </a:p>
          <a:p>
            <a:pPr algn="ctr"/>
            <a:r>
              <a:rPr lang="ru-RU" b="1" dirty="0"/>
              <a:t>Преподаватель: </a:t>
            </a:r>
            <a:r>
              <a:rPr lang="ru-RU" b="1" dirty="0" err="1"/>
              <a:t>Маресева</a:t>
            </a:r>
            <a:r>
              <a:rPr lang="ru-RU" b="1" dirty="0"/>
              <a:t> Е.Н</a:t>
            </a:r>
          </a:p>
          <a:p>
            <a:endParaRPr lang="ru-RU" dirty="0"/>
          </a:p>
        </p:txBody>
      </p:sp>
    </p:spTree>
    <p:extLst>
      <p:ext uri="{BB962C8B-B14F-4D97-AF65-F5344CB8AC3E}">
        <p14:creationId xmlns:p14="http://schemas.microsoft.com/office/powerpoint/2010/main" val="4289664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764704"/>
            <a:ext cx="7239000" cy="936104"/>
          </a:xfrm>
        </p:spPr>
        <p:txBody>
          <a:bodyPr>
            <a:normAutofit fontScale="90000"/>
          </a:bodyPr>
          <a:lstStyle/>
          <a:p>
            <a:pPr eaLnBrk="1" fontAlgn="auto" hangingPunct="1">
              <a:spcAft>
                <a:spcPts val="0"/>
              </a:spcAft>
              <a:defRPr/>
            </a:pPr>
            <a:r>
              <a:rPr lang="ru-RU" sz="31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Система обнаружения сетевых атак </a:t>
            </a:r>
            <a:r>
              <a:rPr lang="ru-RU" sz="3100" b="1" kern="12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Check</a:t>
            </a:r>
            <a:r>
              <a:rPr lang="ru-RU" sz="31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 </a:t>
            </a:r>
            <a:r>
              <a:rPr lang="ru-RU" sz="3100" b="1" kern="12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Point</a:t>
            </a:r>
            <a:r>
              <a:rPr lang="ru-RU" sz="31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 IPS</a:t>
            </a:r>
            <a:r>
              <a:rPr lang="ru-RU" sz="4000"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itchFamily="18" charset="0"/>
                <a:cs typeface="Times New Roman" pitchFamily="18" charset="0"/>
              </a:rPr>
              <a:t/>
            </a:r>
            <a:br>
              <a:rPr lang="ru-RU" sz="4000"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itchFamily="18" charset="0"/>
                <a:cs typeface="Times New Roman" pitchFamily="18" charset="0"/>
              </a:rPr>
            </a:br>
            <a:endParaRPr lang="ru-RU"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sp>
        <p:nvSpPr>
          <p:cNvPr id="3" name="Объект 2"/>
          <p:cNvSpPr>
            <a:spLocks noGrp="1"/>
          </p:cNvSpPr>
          <p:nvPr>
            <p:ph idx="4294967295"/>
          </p:nvPr>
        </p:nvSpPr>
        <p:spPr>
          <a:xfrm>
            <a:off x="457200" y="1600200"/>
            <a:ext cx="8229600" cy="4925144"/>
          </a:xfrm>
        </p:spPr>
        <p:txBody>
          <a:bodyPr>
            <a:normAutofit fontScale="40000" lnSpcReduction="20000"/>
          </a:bodyPr>
          <a:lstStyle/>
          <a:p>
            <a:pPr marL="274320" indent="-274320" eaLnBrk="1" fontAlgn="auto" hangingPunct="1">
              <a:spcAft>
                <a:spcPts val="0"/>
              </a:spcAft>
              <a:buFont typeface="Wingdings 2"/>
              <a:buChar char=""/>
              <a:defRPr/>
            </a:pPr>
            <a:r>
              <a:rPr lang="ru-RU" sz="4500" kern="1200" dirty="0"/>
              <a:t>В решении IPS применяются высокоуровневые средства динамического управления компании </a:t>
            </a:r>
            <a:r>
              <a:rPr lang="ru-RU" sz="4500" kern="1200" dirty="0" err="1"/>
              <a:t>Check</a:t>
            </a:r>
            <a:r>
              <a:rPr lang="ru-RU" sz="4500" kern="1200" dirty="0"/>
              <a:t> </a:t>
            </a:r>
            <a:r>
              <a:rPr lang="ru-RU" sz="4500" kern="1200" dirty="0" err="1"/>
              <a:t>Point</a:t>
            </a:r>
            <a:r>
              <a:rPr lang="ru-RU" sz="4500" kern="1200" dirty="0"/>
              <a:t>, что позволяет графически отображать только значимую информацию, легко и удобно изолировать данные, требующие дальнейших действий со стороны администратора, а также соответствовать нормативным требованиям и стандартам отчетности. Кроме того, решения </a:t>
            </a:r>
            <a:r>
              <a:rPr lang="ru-RU" sz="4500" kern="1200" dirty="0" err="1"/>
              <a:t>Check</a:t>
            </a:r>
            <a:r>
              <a:rPr lang="ru-RU" sz="4500" kern="1200" dirty="0"/>
              <a:t> </a:t>
            </a:r>
            <a:r>
              <a:rPr lang="ru-RU" sz="4500" kern="1200" dirty="0" err="1"/>
              <a:t>Point</a:t>
            </a:r>
            <a:r>
              <a:rPr lang="ru-RU" sz="4500" kern="1200" dirty="0"/>
              <a:t> IPS - как программный </a:t>
            </a:r>
            <a:r>
              <a:rPr lang="ru-RU" sz="4500" kern="1200" dirty="0" err="1"/>
              <a:t>блейд</a:t>
            </a:r>
            <a:r>
              <a:rPr lang="ru-RU" sz="4500" kern="1200" dirty="0"/>
              <a:t> IPS, так и аппаратное устройство </a:t>
            </a:r>
            <a:r>
              <a:rPr lang="ru-RU" sz="4500" kern="1200" dirty="0" err="1"/>
              <a:t>Check</a:t>
            </a:r>
            <a:r>
              <a:rPr lang="ru-RU" sz="4500" kern="1200" dirty="0"/>
              <a:t> </a:t>
            </a:r>
            <a:r>
              <a:rPr lang="ru-RU" sz="4500" kern="1200" dirty="0" err="1"/>
              <a:t>Point</a:t>
            </a:r>
            <a:r>
              <a:rPr lang="ru-RU" sz="4500" kern="1200" dirty="0"/>
              <a:t> IPS-1 - управляются с помощью единой консоли управления </a:t>
            </a:r>
            <a:r>
              <a:rPr lang="ru-RU" sz="4500" kern="1200" dirty="0" err="1"/>
              <a:t>SmartDashboard</a:t>
            </a:r>
            <a:r>
              <a:rPr lang="ru-RU" sz="4500" kern="1200" dirty="0"/>
              <a:t> IPS, что обеспечивает унифицированное управление средствами IPS.</a:t>
            </a:r>
          </a:p>
          <a:p>
            <a:pPr marL="274320" indent="-274320" eaLnBrk="1" fontAlgn="auto" hangingPunct="1">
              <a:spcAft>
                <a:spcPts val="0"/>
              </a:spcAft>
              <a:buFont typeface="Wingdings 2"/>
              <a:buChar char=""/>
              <a:defRPr/>
            </a:pPr>
            <a:r>
              <a:rPr lang="en-US" sz="4500" b="1" kern="1200" dirty="0"/>
              <a:t>Check Point IPS</a:t>
            </a:r>
            <a:r>
              <a:rPr lang="ru-RU" sz="4500" b="1" kern="1200" dirty="0"/>
              <a:t>-1</a:t>
            </a:r>
            <a:r>
              <a:rPr lang="ru-RU" sz="4500" kern="1200" dirty="0"/>
              <a:t> обеспечивает сильную, надежную и динамическую защиту. Кроме того, исключительные возможности управления в </a:t>
            </a:r>
            <a:r>
              <a:rPr lang="en-US" sz="4500" kern="1200" dirty="0"/>
              <a:t>IPS</a:t>
            </a:r>
            <a:r>
              <a:rPr lang="ru-RU" sz="4500" kern="1200" dirty="0"/>
              <a:t>-1 увеличивают эффективность работы </a:t>
            </a:r>
            <a:r>
              <a:rPr lang="ru-RU" sz="4500" kern="1200" dirty="0" err="1"/>
              <a:t>администораторов</a:t>
            </a:r>
            <a:r>
              <a:rPr lang="ru-RU" sz="4500" kern="1200" dirty="0"/>
              <a:t> и обеспечивают малое время автоматического реагирования. Высокоуровневые графические представления панели управления </a:t>
            </a:r>
            <a:r>
              <a:rPr lang="en-US" sz="4500" kern="1200" dirty="0"/>
              <a:t>IPS</a:t>
            </a:r>
            <a:r>
              <a:rPr lang="ru-RU" sz="4500" kern="1200" dirty="0"/>
              <a:t>-1 </a:t>
            </a:r>
            <a:r>
              <a:rPr lang="en-US" sz="4500" kern="1200" dirty="0"/>
              <a:t>Management Dashboard</a:t>
            </a:r>
            <a:r>
              <a:rPr lang="ru-RU" sz="4500" kern="1200" dirty="0"/>
              <a:t> позволяют администраторам быстро выявлять и реагировать на угрозы безопасности в сети. Поскольку на основе архитектуры </a:t>
            </a:r>
            <a:r>
              <a:rPr lang="en-US" sz="4500" kern="1200" dirty="0"/>
              <a:t>Check Point</a:t>
            </a:r>
            <a:r>
              <a:rPr lang="ru-RU" sz="4500" kern="1200" dirty="0"/>
              <a:t> объединены средства управления и поддержки </a:t>
            </a:r>
            <a:r>
              <a:rPr lang="en-US" sz="4500" kern="1200" dirty="0"/>
              <a:t>IPS</a:t>
            </a:r>
            <a:r>
              <a:rPr lang="ru-RU" sz="4500" kern="1200" dirty="0"/>
              <a:t>-1, сетевые администраторы могут оперативно распространять обновления </a:t>
            </a:r>
            <a:r>
              <a:rPr lang="en-US" sz="4500" kern="1200" dirty="0"/>
              <a:t>IPS</a:t>
            </a:r>
            <a:r>
              <a:rPr lang="ru-RU" sz="4500" kern="1200" dirty="0"/>
              <a:t> по всей сетевой инфраструктуре. Более того, интуитивно понятное представление </a:t>
            </a:r>
            <a:r>
              <a:rPr lang="en-US" sz="4500" kern="1200" dirty="0"/>
              <a:t>Check Point</a:t>
            </a:r>
            <a:r>
              <a:rPr lang="ru-RU" sz="4500" kern="1200" dirty="0"/>
              <a:t> позволяет снизить затраты на обучение по </a:t>
            </a:r>
            <a:r>
              <a:rPr lang="en-US" sz="4500" kern="1200" dirty="0"/>
              <a:t>IPS</a:t>
            </a:r>
            <a:r>
              <a:rPr lang="ru-RU" sz="4500" kern="1200" dirty="0"/>
              <a:t>-1 и повысить эффективность работы администратора.</a:t>
            </a:r>
          </a:p>
          <a:p>
            <a:pPr marL="274320" indent="-274320" eaLnBrk="1" fontAlgn="auto" hangingPunct="1">
              <a:spcAft>
                <a:spcPts val="0"/>
              </a:spcAft>
              <a:buFont typeface="Wingdings 2"/>
              <a:buChar char=""/>
              <a:defRPr/>
            </a:pPr>
            <a:endParaRPr lang="ru-RU" kern="1200" dirty="0"/>
          </a:p>
        </p:txBody>
      </p:sp>
    </p:spTree>
    <p:extLst>
      <p:ext uri="{BB962C8B-B14F-4D97-AF65-F5344CB8AC3E}">
        <p14:creationId xmlns:p14="http://schemas.microsoft.com/office/powerpoint/2010/main" val="3940016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body" idx="1"/>
          </p:nvPr>
        </p:nvSpPr>
        <p:spPr>
          <a:xfrm>
            <a:off x="395288" y="548680"/>
            <a:ext cx="4259262" cy="6309320"/>
          </a:xfrm>
        </p:spPr>
        <p:txBody>
          <a:bodyPr/>
          <a:lstStyle/>
          <a:p>
            <a:pPr>
              <a:lnSpc>
                <a:spcPct val="80000"/>
              </a:lnSpc>
            </a:pPr>
            <a:r>
              <a:rPr lang="ru-RU" altLang="ru-RU" sz="1500" i="1" dirty="0" smtClean="0"/>
              <a:t>Системы предотвращения атак</a:t>
            </a:r>
            <a:endParaRPr lang="en-US" altLang="ru-RU" sz="1500" dirty="0" smtClean="0"/>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Network Intrusion Prevention System (IPS) </a:t>
            </a:r>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Network Multi-Function Security (MFS)</a:t>
            </a:r>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Desktop Endpoint Security</a:t>
            </a:r>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Server Intrusion Prevention System (IPS)</a:t>
            </a:r>
          </a:p>
          <a:p>
            <a:pPr marL="0" indent="0" eaLnBrk="1" hangingPunct="1">
              <a:lnSpc>
                <a:spcPct val="80000"/>
              </a:lnSpc>
              <a:buNone/>
            </a:pPr>
            <a:r>
              <a:rPr lang="en-US" altLang="ru-RU" sz="1500" dirty="0" smtClean="0"/>
              <a:t>IBM </a:t>
            </a:r>
            <a:r>
              <a:rPr lang="en-US" altLang="ru-RU" sz="1500" dirty="0" err="1" smtClean="0"/>
              <a:t>RealSecure</a:t>
            </a:r>
            <a:r>
              <a:rPr lang="en-US" altLang="ru-RU" sz="1500" dirty="0" smtClean="0"/>
              <a:t> Server Sensor</a:t>
            </a:r>
            <a:endParaRPr lang="en-US" altLang="ru-RU" sz="1500" i="1" dirty="0" smtClean="0"/>
          </a:p>
          <a:p>
            <a:pPr marL="0" indent="0" eaLnBrk="1" hangingPunct="1">
              <a:lnSpc>
                <a:spcPct val="80000"/>
              </a:lnSpc>
              <a:buNone/>
            </a:pPr>
            <a:r>
              <a:rPr lang="en-US" altLang="ru-RU" sz="1500" i="1" dirty="0" smtClean="0"/>
              <a:t> </a:t>
            </a:r>
            <a:endParaRPr lang="ru-RU" altLang="ru-RU" sz="1500" i="1" dirty="0" smtClean="0"/>
          </a:p>
          <a:p>
            <a:pPr>
              <a:lnSpc>
                <a:spcPct val="80000"/>
              </a:lnSpc>
            </a:pPr>
            <a:r>
              <a:rPr lang="ru-RU" altLang="ru-RU" sz="1500" i="1" dirty="0" smtClean="0"/>
              <a:t>Системы</a:t>
            </a:r>
            <a:r>
              <a:rPr lang="en-US" altLang="ru-RU" sz="1500" i="1" dirty="0" smtClean="0"/>
              <a:t> </a:t>
            </a:r>
            <a:r>
              <a:rPr lang="ru-RU" altLang="ru-RU" sz="1500" i="1" dirty="0" smtClean="0"/>
              <a:t>обнаружения</a:t>
            </a:r>
            <a:r>
              <a:rPr lang="en-US" altLang="ru-RU" sz="1500" i="1" dirty="0" smtClean="0"/>
              <a:t> </a:t>
            </a:r>
            <a:r>
              <a:rPr lang="ru-RU" altLang="ru-RU" sz="1500" i="1" dirty="0" smtClean="0"/>
              <a:t>атак</a:t>
            </a:r>
            <a:endParaRPr lang="en-US" altLang="ru-RU" sz="1500" dirty="0" smtClean="0"/>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Network Intrusion Prevention System (IPS)</a:t>
            </a:r>
            <a:endParaRPr lang="ru-RU" altLang="ru-RU" sz="1500" dirty="0" smtClean="0"/>
          </a:p>
          <a:p>
            <a:pPr marL="0" indent="0" eaLnBrk="1" hangingPunct="1">
              <a:lnSpc>
                <a:spcPct val="80000"/>
              </a:lnSpc>
              <a:buNone/>
            </a:pPr>
            <a:r>
              <a:rPr lang="ru-RU" altLang="ru-RU" sz="1500" dirty="0" smtClean="0"/>
              <a:t>IBM </a:t>
            </a:r>
            <a:r>
              <a:rPr lang="ru-RU" altLang="ru-RU" sz="1500" dirty="0" err="1" smtClean="0"/>
              <a:t>RealSecure</a:t>
            </a:r>
            <a:r>
              <a:rPr lang="ru-RU" altLang="ru-RU" sz="1500" dirty="0" smtClean="0"/>
              <a:t> </a:t>
            </a:r>
            <a:r>
              <a:rPr lang="ru-RU" altLang="ru-RU" sz="1500" dirty="0" err="1" smtClean="0"/>
              <a:t>Network</a:t>
            </a:r>
            <a:r>
              <a:rPr lang="ru-RU" altLang="ru-RU" sz="1500" dirty="0" smtClean="0"/>
              <a:t> (IDS)</a:t>
            </a:r>
          </a:p>
          <a:p>
            <a:pPr marL="0" indent="0" eaLnBrk="1" hangingPunct="1">
              <a:lnSpc>
                <a:spcPct val="80000"/>
              </a:lnSpc>
              <a:buNone/>
            </a:pPr>
            <a:r>
              <a:rPr lang="ru-RU" altLang="ru-RU" sz="1500" dirty="0" smtClean="0"/>
              <a:t> </a:t>
            </a:r>
            <a:endParaRPr lang="ru-RU" altLang="ru-RU" sz="1500" i="1" dirty="0" smtClean="0"/>
          </a:p>
          <a:p>
            <a:pPr eaLnBrk="1" hangingPunct="1">
              <a:lnSpc>
                <a:spcPct val="80000"/>
              </a:lnSpc>
            </a:pPr>
            <a:r>
              <a:rPr lang="ru-RU" altLang="ru-RU" sz="1500" i="1" dirty="0" smtClean="0"/>
              <a:t>Системы безопасности «все в одном»</a:t>
            </a:r>
            <a:endParaRPr lang="en-US" altLang="ru-RU" sz="1500" dirty="0" smtClean="0"/>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Network Multi-Function Security (MFS)</a:t>
            </a:r>
          </a:p>
          <a:p>
            <a:pPr marL="0" indent="0" eaLnBrk="1" hangingPunct="1">
              <a:lnSpc>
                <a:spcPct val="80000"/>
              </a:lnSpc>
              <a:buNone/>
            </a:pPr>
            <a:r>
              <a:rPr lang="en-US" altLang="ru-RU" sz="1500" dirty="0" smtClean="0"/>
              <a:t> </a:t>
            </a:r>
            <a:endParaRPr lang="ru-RU" altLang="ru-RU" sz="1500" i="1" dirty="0" smtClean="0"/>
          </a:p>
          <a:p>
            <a:pPr eaLnBrk="1" hangingPunct="1">
              <a:lnSpc>
                <a:spcPct val="80000"/>
              </a:lnSpc>
            </a:pPr>
            <a:r>
              <a:rPr lang="ru-RU" altLang="ru-RU" sz="1500" i="1" dirty="0" smtClean="0"/>
              <a:t>Защита</a:t>
            </a:r>
            <a:r>
              <a:rPr lang="en-US" altLang="ru-RU" sz="1500" i="1" dirty="0" smtClean="0"/>
              <a:t> </a:t>
            </a:r>
            <a:r>
              <a:rPr lang="ru-RU" altLang="ru-RU" sz="1500" i="1" dirty="0" smtClean="0"/>
              <a:t>электронной</a:t>
            </a:r>
            <a:r>
              <a:rPr lang="en-US" altLang="ru-RU" sz="1500" i="1" dirty="0" smtClean="0"/>
              <a:t> </a:t>
            </a:r>
            <a:r>
              <a:rPr lang="ru-RU" altLang="ru-RU" sz="1500" i="1" dirty="0" smtClean="0"/>
              <a:t>почты</a:t>
            </a:r>
            <a:endParaRPr lang="en-US" altLang="ru-RU" sz="1500" dirty="0" smtClean="0"/>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Network Multi-Function Security (MFS)</a:t>
            </a:r>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Mail Filter</a:t>
            </a:r>
          </a:p>
          <a:p>
            <a:pPr marL="0" indent="0" eaLnBrk="1" hangingPunct="1">
              <a:lnSpc>
                <a:spcPct val="80000"/>
              </a:lnSpc>
              <a:buNone/>
            </a:pPr>
            <a:r>
              <a:rPr lang="en-US" altLang="ru-RU" sz="1500" dirty="0" smtClean="0"/>
              <a:t>IBM </a:t>
            </a:r>
            <a:r>
              <a:rPr lang="en-US" altLang="ru-RU" sz="1500" dirty="0" err="1" smtClean="0"/>
              <a:t>Proventia</a:t>
            </a:r>
            <a:r>
              <a:rPr lang="en-US" altLang="ru-RU" sz="1500" dirty="0" smtClean="0"/>
              <a:t> Network Mail Security System </a:t>
            </a:r>
            <a:endParaRPr lang="ru-RU" altLang="ru-RU" sz="1500" i="1" dirty="0" smtClean="0"/>
          </a:p>
          <a:p>
            <a:pPr eaLnBrk="1" hangingPunct="1">
              <a:lnSpc>
                <a:spcPct val="80000"/>
              </a:lnSpc>
            </a:pPr>
            <a:endParaRPr lang="ru-RU" altLang="ru-RU" sz="1500" i="1" dirty="0" smtClean="0"/>
          </a:p>
        </p:txBody>
      </p:sp>
      <p:sp>
        <p:nvSpPr>
          <p:cNvPr id="49155" name="Text Box 5"/>
          <p:cNvSpPr txBox="1">
            <a:spLocks noChangeArrowheads="1"/>
          </p:cNvSpPr>
          <p:nvPr/>
        </p:nvSpPr>
        <p:spPr bwMode="auto">
          <a:xfrm>
            <a:off x="4859338" y="692150"/>
            <a:ext cx="3889375" cy="580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Arial" panose="020B0604020202020204" pitchFamily="34" charset="0"/>
              <a:buChar char="•"/>
            </a:pPr>
            <a:r>
              <a:rPr lang="ru-RU" altLang="ru-RU" sz="1500" i="1" dirty="0">
                <a:solidFill>
                  <a:srgbClr val="000000"/>
                </a:solidFill>
              </a:rPr>
              <a:t>Защита</a:t>
            </a:r>
            <a:r>
              <a:rPr lang="en-US" altLang="ru-RU" sz="1500" i="1" dirty="0">
                <a:solidFill>
                  <a:srgbClr val="000000"/>
                </a:solidFill>
              </a:rPr>
              <a:t> </a:t>
            </a:r>
            <a:r>
              <a:rPr lang="ru-RU" altLang="ru-RU" sz="1500" i="1" dirty="0">
                <a:solidFill>
                  <a:srgbClr val="000000"/>
                </a:solidFill>
              </a:rPr>
              <a:t>рабочих</a:t>
            </a:r>
            <a:r>
              <a:rPr lang="en-US" altLang="ru-RU" sz="1500" i="1" dirty="0">
                <a:solidFill>
                  <a:srgbClr val="000000"/>
                </a:solidFill>
              </a:rPr>
              <a:t> </a:t>
            </a:r>
            <a:r>
              <a:rPr lang="ru-RU" altLang="ru-RU" sz="1500" i="1" dirty="0">
                <a:solidFill>
                  <a:srgbClr val="000000"/>
                </a:solidFill>
              </a:rPr>
              <a:t>станций</a:t>
            </a:r>
            <a:endParaRPr lang="en-US" altLang="ru-RU" sz="1500" dirty="0">
              <a:solidFill>
                <a:srgbClr val="000000"/>
              </a:solidFill>
            </a:endParaRPr>
          </a:p>
          <a:p>
            <a:r>
              <a:rPr lang="en-US" altLang="ru-RU" sz="1500" dirty="0">
                <a:solidFill>
                  <a:srgbClr val="000000"/>
                </a:solidFill>
              </a:rPr>
              <a:t>IBM </a:t>
            </a:r>
            <a:r>
              <a:rPr lang="en-US" altLang="ru-RU" sz="1500" dirty="0" err="1">
                <a:solidFill>
                  <a:srgbClr val="000000"/>
                </a:solidFill>
              </a:rPr>
              <a:t>Proventia</a:t>
            </a:r>
            <a:r>
              <a:rPr lang="en-US" altLang="ru-RU" sz="1500" dirty="0">
                <a:solidFill>
                  <a:srgbClr val="000000"/>
                </a:solidFill>
              </a:rPr>
              <a:t> Desktop Endpoint Security</a:t>
            </a:r>
          </a:p>
          <a:p>
            <a:endParaRPr lang="ru-RU" altLang="ru-RU" sz="1500" i="1" dirty="0">
              <a:solidFill>
                <a:schemeClr val="tx1"/>
              </a:solidFill>
            </a:endParaRPr>
          </a:p>
          <a:p>
            <a:pPr marL="285750" indent="-285750">
              <a:buFont typeface="Arial" panose="020B0604020202020204" pitchFamily="34" charset="0"/>
              <a:buChar char="•"/>
            </a:pPr>
            <a:r>
              <a:rPr lang="ru-RU" altLang="ru-RU" sz="1500" i="1" dirty="0">
                <a:solidFill>
                  <a:schemeClr val="tx1"/>
                </a:solidFill>
              </a:rPr>
              <a:t>Защита</a:t>
            </a:r>
            <a:r>
              <a:rPr lang="en-US" altLang="ru-RU" sz="1500" i="1" dirty="0">
                <a:solidFill>
                  <a:schemeClr val="tx1"/>
                </a:solidFill>
              </a:rPr>
              <a:t> </a:t>
            </a:r>
            <a:r>
              <a:rPr lang="ru-RU" altLang="ru-RU" sz="1500" i="1" dirty="0">
                <a:solidFill>
                  <a:schemeClr val="tx1"/>
                </a:solidFill>
              </a:rPr>
              <a:t>серверов</a:t>
            </a:r>
            <a:endParaRPr lang="en-US" altLang="ru-RU" sz="1500" dirty="0">
              <a:solidFill>
                <a:schemeClr val="tx1"/>
              </a:solidFill>
            </a:endParaRPr>
          </a:p>
          <a:p>
            <a:r>
              <a:rPr lang="en-US" altLang="ru-RU" sz="1500" dirty="0">
                <a:solidFill>
                  <a:schemeClr val="tx1"/>
                </a:solidFill>
              </a:rPr>
              <a:t>IBM </a:t>
            </a:r>
            <a:r>
              <a:rPr lang="en-US" altLang="ru-RU" sz="1500" dirty="0" err="1">
                <a:solidFill>
                  <a:schemeClr val="tx1"/>
                </a:solidFill>
              </a:rPr>
              <a:t>Proventia</a:t>
            </a:r>
            <a:r>
              <a:rPr lang="en-US" altLang="ru-RU" sz="1500" dirty="0">
                <a:solidFill>
                  <a:schemeClr val="tx1"/>
                </a:solidFill>
              </a:rPr>
              <a:t> Server Intrusion Prevention System (IPS)</a:t>
            </a:r>
          </a:p>
          <a:p>
            <a:r>
              <a:rPr lang="en-US" altLang="ru-RU" sz="1500" dirty="0">
                <a:solidFill>
                  <a:schemeClr val="tx1"/>
                </a:solidFill>
              </a:rPr>
              <a:t>IBM </a:t>
            </a:r>
            <a:r>
              <a:rPr lang="en-US" altLang="ru-RU" sz="1500" dirty="0" err="1">
                <a:solidFill>
                  <a:schemeClr val="tx1"/>
                </a:solidFill>
              </a:rPr>
              <a:t>RealSecure</a:t>
            </a:r>
            <a:r>
              <a:rPr lang="en-US" altLang="ru-RU" sz="1500" dirty="0">
                <a:solidFill>
                  <a:schemeClr val="tx1"/>
                </a:solidFill>
              </a:rPr>
              <a:t> Server Sensor </a:t>
            </a:r>
          </a:p>
          <a:p>
            <a:r>
              <a:rPr lang="en-US" altLang="ru-RU" sz="1500" dirty="0">
                <a:solidFill>
                  <a:schemeClr val="tx1"/>
                </a:solidFill>
              </a:rPr>
              <a:t> </a:t>
            </a:r>
            <a:endParaRPr lang="ru-RU" altLang="ru-RU" sz="1500" i="1" dirty="0">
              <a:solidFill>
                <a:schemeClr val="tx1"/>
              </a:solidFill>
            </a:endParaRPr>
          </a:p>
          <a:p>
            <a:pPr marL="285750" indent="-285750">
              <a:buFont typeface="Arial" panose="020B0604020202020204" pitchFamily="34" charset="0"/>
              <a:buChar char="•"/>
            </a:pPr>
            <a:r>
              <a:rPr lang="ru-RU" altLang="ru-RU" sz="1500" i="1" dirty="0">
                <a:solidFill>
                  <a:schemeClr val="tx1"/>
                </a:solidFill>
              </a:rPr>
              <a:t>Управление</a:t>
            </a:r>
            <a:r>
              <a:rPr lang="en-US" altLang="ru-RU" sz="1500" i="1" dirty="0">
                <a:solidFill>
                  <a:schemeClr val="tx1"/>
                </a:solidFill>
              </a:rPr>
              <a:t> </a:t>
            </a:r>
            <a:r>
              <a:rPr lang="ru-RU" altLang="ru-RU" sz="1500" i="1" dirty="0">
                <a:solidFill>
                  <a:schemeClr val="tx1"/>
                </a:solidFill>
              </a:rPr>
              <a:t>уязвимостями</a:t>
            </a:r>
            <a:endParaRPr lang="en-US" altLang="ru-RU" sz="1500" dirty="0">
              <a:solidFill>
                <a:schemeClr val="tx1"/>
              </a:solidFill>
            </a:endParaRPr>
          </a:p>
          <a:p>
            <a:r>
              <a:rPr lang="en-US" altLang="ru-RU" sz="1500" dirty="0">
                <a:solidFill>
                  <a:schemeClr val="tx1"/>
                </a:solidFill>
              </a:rPr>
              <a:t>IBM Internet Scanner</a:t>
            </a:r>
          </a:p>
          <a:p>
            <a:r>
              <a:rPr lang="en-US" altLang="ru-RU" sz="1500" dirty="0">
                <a:solidFill>
                  <a:schemeClr val="tx1"/>
                </a:solidFill>
              </a:rPr>
              <a:t>IBM </a:t>
            </a:r>
            <a:r>
              <a:rPr lang="en-US" altLang="ru-RU" sz="1500" dirty="0" err="1">
                <a:solidFill>
                  <a:schemeClr val="tx1"/>
                </a:solidFill>
              </a:rPr>
              <a:t>Proventia</a:t>
            </a:r>
            <a:r>
              <a:rPr lang="en-US" altLang="ru-RU" sz="1500" dirty="0">
                <a:solidFill>
                  <a:schemeClr val="tx1"/>
                </a:solidFill>
              </a:rPr>
              <a:t> Network Enterprise Scanner</a:t>
            </a:r>
          </a:p>
          <a:p>
            <a:r>
              <a:rPr lang="en-US" altLang="ru-RU" sz="1500" dirty="0">
                <a:solidFill>
                  <a:schemeClr val="tx1"/>
                </a:solidFill>
              </a:rPr>
              <a:t> </a:t>
            </a:r>
            <a:endParaRPr lang="ru-RU" altLang="ru-RU" sz="1500" i="1" dirty="0">
              <a:solidFill>
                <a:schemeClr val="tx1"/>
              </a:solidFill>
            </a:endParaRPr>
          </a:p>
          <a:p>
            <a:pPr marL="285750" indent="-285750">
              <a:buFont typeface="Arial" panose="020B0604020202020204" pitchFamily="34" charset="0"/>
              <a:buChar char="•"/>
            </a:pPr>
            <a:r>
              <a:rPr lang="ru-RU" altLang="ru-RU" sz="1500" i="1" dirty="0">
                <a:solidFill>
                  <a:schemeClr val="tx1"/>
                </a:solidFill>
              </a:rPr>
              <a:t>Управление</a:t>
            </a:r>
            <a:r>
              <a:rPr lang="en-US" altLang="ru-RU" sz="1500" i="1" dirty="0">
                <a:solidFill>
                  <a:schemeClr val="tx1"/>
                </a:solidFill>
              </a:rPr>
              <a:t> </a:t>
            </a:r>
            <a:r>
              <a:rPr lang="ru-RU" altLang="ru-RU" sz="1500" i="1" dirty="0">
                <a:solidFill>
                  <a:schemeClr val="tx1"/>
                </a:solidFill>
              </a:rPr>
              <a:t>безопасностью</a:t>
            </a:r>
            <a:endParaRPr lang="en-US" altLang="ru-RU" sz="1500" dirty="0">
              <a:solidFill>
                <a:schemeClr val="tx1"/>
              </a:solidFill>
            </a:endParaRPr>
          </a:p>
          <a:p>
            <a:r>
              <a:rPr lang="en-US" altLang="ru-RU" sz="1500" dirty="0">
                <a:solidFill>
                  <a:schemeClr val="tx1"/>
                </a:solidFill>
              </a:rPr>
              <a:t>IBM </a:t>
            </a:r>
            <a:r>
              <a:rPr lang="en-US" altLang="ru-RU" sz="1500" dirty="0" err="1">
                <a:solidFill>
                  <a:schemeClr val="tx1"/>
                </a:solidFill>
              </a:rPr>
              <a:t>Proventia</a:t>
            </a:r>
            <a:r>
              <a:rPr lang="en-US" altLang="ru-RU" sz="1500" dirty="0">
                <a:solidFill>
                  <a:schemeClr val="tx1"/>
                </a:solidFill>
              </a:rPr>
              <a:t> Management </a:t>
            </a:r>
            <a:r>
              <a:rPr lang="en-US" altLang="ru-RU" sz="1500" dirty="0" err="1">
                <a:solidFill>
                  <a:schemeClr val="tx1"/>
                </a:solidFill>
              </a:rPr>
              <a:t>SiteProtector</a:t>
            </a:r>
            <a:endParaRPr lang="en-US" altLang="ru-RU" sz="1500" dirty="0">
              <a:solidFill>
                <a:schemeClr val="tx1"/>
              </a:solidFill>
            </a:endParaRPr>
          </a:p>
          <a:p>
            <a:r>
              <a:rPr lang="en-US" altLang="ru-RU" sz="1500" dirty="0">
                <a:solidFill>
                  <a:schemeClr val="tx1"/>
                </a:solidFill>
              </a:rPr>
              <a:t>IBM </a:t>
            </a:r>
            <a:r>
              <a:rPr lang="en-US" altLang="ru-RU" sz="1500" dirty="0" err="1">
                <a:solidFill>
                  <a:schemeClr val="tx1"/>
                </a:solidFill>
              </a:rPr>
              <a:t>Proventia</a:t>
            </a:r>
            <a:r>
              <a:rPr lang="en-US" altLang="ru-RU" sz="1500" dirty="0">
                <a:solidFill>
                  <a:schemeClr val="tx1"/>
                </a:solidFill>
              </a:rPr>
              <a:t> Management </a:t>
            </a:r>
            <a:r>
              <a:rPr lang="en-US" altLang="ru-RU" sz="1500" dirty="0" err="1">
                <a:solidFill>
                  <a:schemeClr val="tx1"/>
                </a:solidFill>
              </a:rPr>
              <a:t>SiteProtector</a:t>
            </a:r>
            <a:r>
              <a:rPr lang="en-US" altLang="ru-RU" sz="1500" dirty="0">
                <a:solidFill>
                  <a:schemeClr val="tx1"/>
                </a:solidFill>
              </a:rPr>
              <a:t> - </a:t>
            </a:r>
            <a:r>
              <a:rPr lang="en-US" altLang="ru-RU" sz="1500" dirty="0" err="1">
                <a:solidFill>
                  <a:schemeClr val="tx1"/>
                </a:solidFill>
              </a:rPr>
              <a:t>SecureSync</a:t>
            </a:r>
            <a:r>
              <a:rPr lang="en-US" altLang="ru-RU" sz="1500" dirty="0">
                <a:solidFill>
                  <a:schemeClr val="tx1"/>
                </a:solidFill>
              </a:rPr>
              <a:t>, Integrated Failover System</a:t>
            </a:r>
          </a:p>
          <a:p>
            <a:r>
              <a:rPr lang="en-US" altLang="ru-RU" sz="1500" dirty="0">
                <a:solidFill>
                  <a:schemeClr val="tx1"/>
                </a:solidFill>
              </a:rPr>
              <a:t>IBM </a:t>
            </a:r>
            <a:r>
              <a:rPr lang="en-US" altLang="ru-RU" sz="1500" dirty="0" err="1">
                <a:solidFill>
                  <a:schemeClr val="tx1"/>
                </a:solidFill>
              </a:rPr>
              <a:t>Proventia</a:t>
            </a:r>
            <a:r>
              <a:rPr lang="en-US" altLang="ru-RU" sz="1500" dirty="0">
                <a:solidFill>
                  <a:schemeClr val="tx1"/>
                </a:solidFill>
              </a:rPr>
              <a:t> Management </a:t>
            </a:r>
            <a:r>
              <a:rPr lang="en-US" altLang="ru-RU" sz="1500" dirty="0" err="1">
                <a:solidFill>
                  <a:schemeClr val="tx1"/>
                </a:solidFill>
              </a:rPr>
              <a:t>SiteProtector</a:t>
            </a:r>
            <a:r>
              <a:rPr lang="en-US" altLang="ru-RU" sz="1500" dirty="0">
                <a:solidFill>
                  <a:schemeClr val="tx1"/>
                </a:solidFill>
              </a:rPr>
              <a:t> - </a:t>
            </a:r>
            <a:r>
              <a:rPr lang="en-US" altLang="ru-RU" sz="1500" dirty="0" err="1">
                <a:solidFill>
                  <a:schemeClr val="tx1"/>
                </a:solidFill>
              </a:rPr>
              <a:t>SecurityFusion</a:t>
            </a:r>
            <a:endParaRPr lang="en-US" altLang="ru-RU" sz="1500" dirty="0">
              <a:solidFill>
                <a:schemeClr val="tx1"/>
              </a:solidFill>
            </a:endParaRPr>
          </a:p>
          <a:p>
            <a:r>
              <a:rPr lang="en-US" altLang="ru-RU" sz="1500" dirty="0">
                <a:solidFill>
                  <a:schemeClr val="tx1"/>
                </a:solidFill>
              </a:rPr>
              <a:t>IBM </a:t>
            </a:r>
            <a:r>
              <a:rPr lang="en-US" altLang="ru-RU" sz="1500" dirty="0" err="1">
                <a:solidFill>
                  <a:schemeClr val="tx1"/>
                </a:solidFill>
              </a:rPr>
              <a:t>Proventia</a:t>
            </a:r>
            <a:r>
              <a:rPr lang="en-US" altLang="ru-RU" sz="1500" dirty="0">
                <a:solidFill>
                  <a:schemeClr val="tx1"/>
                </a:solidFill>
              </a:rPr>
              <a:t> Management </a:t>
            </a:r>
            <a:r>
              <a:rPr lang="en-US" altLang="ru-RU" sz="1500" dirty="0" err="1">
                <a:solidFill>
                  <a:schemeClr val="tx1"/>
                </a:solidFill>
              </a:rPr>
              <a:t>SiteProtector</a:t>
            </a:r>
            <a:r>
              <a:rPr lang="en-US" altLang="ru-RU" sz="1500" dirty="0">
                <a:solidFill>
                  <a:schemeClr val="tx1"/>
                </a:solidFill>
              </a:rPr>
              <a:t> - Third Party Module</a:t>
            </a:r>
          </a:p>
          <a:p>
            <a:r>
              <a:rPr lang="en-US" altLang="ru-RU" sz="1500" dirty="0">
                <a:solidFill>
                  <a:schemeClr val="tx1"/>
                </a:solidFill>
              </a:rPr>
              <a:t> </a:t>
            </a:r>
            <a:endParaRPr lang="ru-RU" altLang="ru-RU" sz="1500" i="1" dirty="0">
              <a:solidFill>
                <a:schemeClr val="tx1"/>
              </a:solidFill>
            </a:endParaRPr>
          </a:p>
          <a:p>
            <a:pPr marL="285750" indent="-285750">
              <a:buFont typeface="Arial" panose="020B0604020202020204" pitchFamily="34" charset="0"/>
              <a:buChar char="•"/>
            </a:pPr>
            <a:r>
              <a:rPr lang="ru-RU" altLang="ru-RU" sz="1500" i="1" dirty="0">
                <a:solidFill>
                  <a:schemeClr val="tx1"/>
                </a:solidFill>
              </a:rPr>
              <a:t>Фильтрация</a:t>
            </a:r>
            <a:r>
              <a:rPr lang="en-US" altLang="ru-RU" sz="1500" i="1" dirty="0">
                <a:solidFill>
                  <a:schemeClr val="tx1"/>
                </a:solidFill>
              </a:rPr>
              <a:t> Web </a:t>
            </a:r>
            <a:r>
              <a:rPr lang="ru-RU" altLang="ru-RU" sz="1500" i="1" dirty="0">
                <a:solidFill>
                  <a:schemeClr val="tx1"/>
                </a:solidFill>
              </a:rPr>
              <a:t>контента</a:t>
            </a:r>
            <a:endParaRPr lang="en-US" altLang="ru-RU" sz="1500" dirty="0">
              <a:solidFill>
                <a:schemeClr val="tx1"/>
              </a:solidFill>
            </a:endParaRPr>
          </a:p>
          <a:p>
            <a:r>
              <a:rPr lang="en-US" altLang="ru-RU" sz="1500" dirty="0">
                <a:solidFill>
                  <a:schemeClr val="tx1"/>
                </a:solidFill>
              </a:rPr>
              <a:t>IBM </a:t>
            </a:r>
            <a:r>
              <a:rPr lang="en-US" altLang="ru-RU" sz="1500" dirty="0" err="1">
                <a:solidFill>
                  <a:schemeClr val="tx1"/>
                </a:solidFill>
              </a:rPr>
              <a:t>Proventia</a:t>
            </a:r>
            <a:r>
              <a:rPr lang="en-US" altLang="ru-RU" sz="1500" dirty="0">
                <a:solidFill>
                  <a:schemeClr val="tx1"/>
                </a:solidFill>
              </a:rPr>
              <a:t> Network Multi-Function Security (MFS)</a:t>
            </a:r>
            <a:endParaRPr lang="ru-RU" altLang="ru-RU" sz="1500" dirty="0">
              <a:solidFill>
                <a:schemeClr val="tx1"/>
              </a:solidFill>
            </a:endParaRPr>
          </a:p>
          <a:p>
            <a:r>
              <a:rPr lang="ru-RU" altLang="ru-RU" sz="1500" dirty="0">
                <a:solidFill>
                  <a:schemeClr val="tx1"/>
                </a:solidFill>
              </a:rPr>
              <a:t>IBM </a:t>
            </a:r>
            <a:r>
              <a:rPr lang="ru-RU" altLang="ru-RU" sz="1500" dirty="0" err="1">
                <a:solidFill>
                  <a:schemeClr val="tx1"/>
                </a:solidFill>
              </a:rPr>
              <a:t>Proventia</a:t>
            </a:r>
            <a:r>
              <a:rPr lang="ru-RU" altLang="ru-RU" sz="1500" dirty="0">
                <a:solidFill>
                  <a:schemeClr val="tx1"/>
                </a:solidFill>
              </a:rPr>
              <a:t> </a:t>
            </a:r>
            <a:r>
              <a:rPr lang="ru-RU" altLang="ru-RU" sz="1500" dirty="0" err="1">
                <a:solidFill>
                  <a:schemeClr val="tx1"/>
                </a:solidFill>
              </a:rPr>
              <a:t>Web</a:t>
            </a:r>
            <a:r>
              <a:rPr lang="ru-RU" altLang="ru-RU" sz="1500" dirty="0">
                <a:solidFill>
                  <a:schemeClr val="tx1"/>
                </a:solidFill>
              </a:rPr>
              <a:t> </a:t>
            </a:r>
            <a:r>
              <a:rPr lang="ru-RU" altLang="ru-RU" sz="1500" dirty="0" err="1">
                <a:solidFill>
                  <a:schemeClr val="tx1"/>
                </a:solidFill>
              </a:rPr>
              <a:t>Filter</a:t>
            </a:r>
            <a:r>
              <a:rPr lang="ru-RU" altLang="ru-RU" sz="1500" dirty="0">
                <a:solidFill>
                  <a:schemeClr val="tx1"/>
                </a:solidFill>
              </a:rPr>
              <a:t> </a:t>
            </a:r>
          </a:p>
        </p:txBody>
      </p:sp>
      <p:sp>
        <p:nvSpPr>
          <p:cNvPr id="49156" name="Text Box 6"/>
          <p:cNvSpPr txBox="1">
            <a:spLocks noChangeArrowheads="1"/>
          </p:cNvSpPr>
          <p:nvPr/>
        </p:nvSpPr>
        <p:spPr bwMode="auto">
          <a:xfrm>
            <a:off x="4391696" y="168931"/>
            <a:ext cx="6949056"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ru-RU" altLang="ru-RU" sz="1600" b="1" dirty="0">
                <a:solidFill>
                  <a:schemeClr val="tx1"/>
                </a:solidFill>
              </a:rPr>
              <a:t>Продукты Корпорации IBM </a:t>
            </a:r>
          </a:p>
          <a:p>
            <a:pPr>
              <a:spcBef>
                <a:spcPct val="50000"/>
              </a:spcBef>
            </a:pPr>
            <a:endParaRPr lang="ru-RU" altLang="ru-RU" sz="2000" b="1" dirty="0">
              <a:solidFill>
                <a:schemeClr val="tx1"/>
              </a:solidFill>
            </a:endParaRPr>
          </a:p>
        </p:txBody>
      </p:sp>
    </p:spTree>
    <p:extLst>
      <p:ext uri="{BB962C8B-B14F-4D97-AF65-F5344CB8AC3E}">
        <p14:creationId xmlns:p14="http://schemas.microsoft.com/office/powerpoint/2010/main" val="4212622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Прямоугольник 1"/>
          <p:cNvSpPr>
            <a:spLocks noChangeArrowheads="1"/>
          </p:cNvSpPr>
          <p:nvPr/>
        </p:nvSpPr>
        <p:spPr bwMode="auto">
          <a:xfrm>
            <a:off x="971550" y="115888"/>
            <a:ext cx="81724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defTabSz="914400" eaLnBrk="1" hangingPunct="1">
              <a:buClrTx/>
              <a:buSzTx/>
              <a:buFontTx/>
              <a:buNone/>
            </a:pPr>
            <a:r>
              <a:rPr lang="ru-RU" altLang="ru-RU" b="1">
                <a:solidFill>
                  <a:srgbClr val="002060"/>
                </a:solidFill>
                <a:latin typeface="Times New Roman" pitchFamily="18" charset="0"/>
                <a:cs typeface="Times New Roman" pitchFamily="18" charset="0"/>
              </a:rPr>
              <a:t>IBM Proventia Management SiteProtector — это программно-аппаратное обеспечение  IBM для управления инфраструктурой безопасности. </a:t>
            </a:r>
          </a:p>
        </p:txBody>
      </p:sp>
      <p:pic>
        <p:nvPicPr>
          <p:cNvPr id="51203" name="Picture 4" descr="http://www.powertech.com/powertech/images/DataSheet%20Screenshots/Interac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9625" y="1412875"/>
            <a:ext cx="4524375" cy="3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6" descr="http://www-01.ibm.com/support/docview.wss?uid=swg21448102&amp;ai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9850"/>
            <a:ext cx="5038725"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331913" y="836613"/>
            <a:ext cx="7634287" cy="584200"/>
          </a:xfrm>
          <a:prstGeom prst="rect">
            <a:avLst/>
          </a:prstGeom>
          <a:noFill/>
        </p:spPr>
        <p:txBody>
          <a:bodyPr wrap="none">
            <a:spAutoFit/>
          </a:bodyPr>
          <a:lstStyle/>
          <a:p>
            <a:pPr defTabSz="914400" fontAlgn="auto">
              <a:spcBef>
                <a:spcPts val="0"/>
              </a:spcBef>
              <a:spcAft>
                <a:spcPts val="0"/>
              </a:spcAft>
              <a:buClrTx/>
              <a:buSzTx/>
              <a:buFontTx/>
              <a:buNone/>
              <a:defRPr/>
            </a:pPr>
            <a:r>
              <a:rPr lang="en-US" sz="3200" b="1" dirty="0">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rPr>
              <a:t>IBM </a:t>
            </a:r>
            <a:r>
              <a:rPr lang="en-US" sz="3200" b="1" dirty="0" err="1">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rPr>
              <a:t>Proventia</a:t>
            </a:r>
            <a:r>
              <a:rPr lang="en-US" sz="3200" b="1" dirty="0">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rPr>
              <a:t> Management </a:t>
            </a:r>
            <a:r>
              <a:rPr lang="en-US" sz="3200" b="1" dirty="0" err="1">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rPr>
              <a:t>SiteProtector</a:t>
            </a:r>
            <a:endParaRPr lang="en-US" sz="3200" b="1" dirty="0">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33369639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Прямоугольник 1"/>
          <p:cNvSpPr>
            <a:spLocks noChangeArrowheads="1"/>
          </p:cNvSpPr>
          <p:nvPr/>
        </p:nvSpPr>
        <p:spPr bwMode="auto">
          <a:xfrm>
            <a:off x="971550" y="692150"/>
            <a:ext cx="81724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defTabSz="914400" eaLnBrk="1" hangingPunct="1">
              <a:buClrTx/>
              <a:buSzTx/>
              <a:buFontTx/>
              <a:buNone/>
            </a:pPr>
            <a:r>
              <a:rPr lang="ru-RU" altLang="ru-RU" b="1">
                <a:solidFill>
                  <a:srgbClr val="002060"/>
                </a:solidFill>
                <a:latin typeface="Times New Roman" pitchFamily="18" charset="0"/>
                <a:cs typeface="Times New Roman" pitchFamily="18" charset="0"/>
              </a:rPr>
              <a:t>Система централизованного управления SiteProtector выпускается в виде программного комплекса и в виде программно-аппаратного устройства </a:t>
            </a:r>
          </a:p>
        </p:txBody>
      </p:sp>
      <p:pic>
        <p:nvPicPr>
          <p:cNvPr id="50179" name="Picture 2" descr="http://www.computel.ru/upload/msp1.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3429000"/>
            <a:ext cx="61864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4" descr="http://www.proventiaworks.com/images/IBM-ISS-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773238"/>
            <a:ext cx="208915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1" name="Прямоугольник 5"/>
          <p:cNvSpPr>
            <a:spLocks noChangeArrowheads="1"/>
          </p:cNvSpPr>
          <p:nvPr/>
        </p:nvSpPr>
        <p:spPr bwMode="auto">
          <a:xfrm>
            <a:off x="2771775" y="5084763"/>
            <a:ext cx="4735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defTabSz="914400" eaLnBrk="1" hangingPunct="1">
              <a:buClrTx/>
              <a:buSzTx/>
              <a:buFontTx/>
              <a:buNone/>
            </a:pPr>
            <a:r>
              <a:rPr lang="en-US" altLang="ru-RU">
                <a:solidFill>
                  <a:schemeClr val="tx1"/>
                </a:solidFill>
                <a:latin typeface="Gill Sans MT" pitchFamily="34" charset="0"/>
                <a:cs typeface="Arial" pitchFamily="34" charset="0"/>
              </a:rPr>
              <a:t> </a:t>
            </a:r>
            <a:r>
              <a:rPr lang="en-US" altLang="ru-RU" b="1">
                <a:solidFill>
                  <a:schemeClr val="tx1"/>
                </a:solidFill>
                <a:latin typeface="Times New Roman" pitchFamily="18" charset="0"/>
                <a:cs typeface="Times New Roman" pitchFamily="18" charset="0"/>
              </a:rPr>
              <a:t>SiteProtector Management Appliance SP1001</a:t>
            </a:r>
            <a:endParaRPr lang="ru-RU" altLang="ru-RU" b="1">
              <a:solidFill>
                <a:schemeClr val="tx1"/>
              </a:solidFill>
              <a:latin typeface="Times New Roman" pitchFamily="18" charset="0"/>
              <a:cs typeface="Times New Roman" pitchFamily="18" charset="0"/>
            </a:endParaRPr>
          </a:p>
        </p:txBody>
      </p:sp>
      <p:sp>
        <p:nvSpPr>
          <p:cNvPr id="4" name="TextBox 3"/>
          <p:cNvSpPr txBox="1"/>
          <p:nvPr/>
        </p:nvSpPr>
        <p:spPr>
          <a:xfrm>
            <a:off x="1042988" y="115888"/>
            <a:ext cx="7577137" cy="579437"/>
          </a:xfrm>
          <a:prstGeom prst="rect">
            <a:avLst/>
          </a:prstGeom>
          <a:noFill/>
        </p:spPr>
        <p:txBody>
          <a:bodyPr wrap="none">
            <a:spAutoFit/>
          </a:bodyPr>
          <a:lstStyle/>
          <a:p>
            <a:pPr defTabSz="914400" fontAlgn="auto">
              <a:spcBef>
                <a:spcPts val="0"/>
              </a:spcBef>
              <a:spcAft>
                <a:spcPts val="0"/>
              </a:spcAft>
              <a:buClrTx/>
              <a:buSzTx/>
              <a:buFontTx/>
              <a:buNone/>
              <a:defRPr/>
            </a:pPr>
            <a:r>
              <a:rPr lang="en-US" sz="3200" b="1" dirty="0">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rPr>
              <a:t>IBM </a:t>
            </a:r>
            <a:r>
              <a:rPr lang="en-US" sz="3200" b="1" dirty="0" err="1">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rPr>
              <a:t>Proventia</a:t>
            </a:r>
            <a:r>
              <a:rPr lang="en-US" sz="3200" b="1" dirty="0">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rPr>
              <a:t> Management </a:t>
            </a:r>
            <a:r>
              <a:rPr lang="en-US" sz="3200" b="1" dirty="0" err="1">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rPr>
              <a:t>SiteProtector</a:t>
            </a:r>
            <a:endParaRPr lang="en-US" sz="3200" b="1" dirty="0">
              <a:solidFill>
                <a:srgbClr val="002060"/>
              </a:solidFill>
              <a:effectLst>
                <a:outerShdw blurRad="38100" dist="38100" dir="2700000" algn="tl">
                  <a:srgbClr val="000000">
                    <a:alpha val="43137"/>
                  </a:srgbClr>
                </a:outerShdw>
              </a:effectLst>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14605841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Заголовок 1"/>
          <p:cNvSpPr>
            <a:spLocks noGrp="1"/>
          </p:cNvSpPr>
          <p:nvPr>
            <p:ph type="title" idx="4294967295"/>
          </p:nvPr>
        </p:nvSpPr>
        <p:spPr>
          <a:xfrm>
            <a:off x="0" y="404813"/>
            <a:ext cx="8229600" cy="1511300"/>
          </a:xfrm>
        </p:spPr>
        <p:txBody>
          <a:bodyPr>
            <a:normAutofit fontScale="90000"/>
          </a:bodyPr>
          <a:lstStyle/>
          <a:p>
            <a:pPr eaLnBrk="1" hangingPunct="1"/>
            <a:r>
              <a:rPr lang="ru-RU" altLang="ru-RU" sz="2800" smtClean="0"/>
              <a:t>Proventia Desktop предлагает высокоэффективную, многоуровневую защиту, объединяя в себе передовые технологии информационной безопасности:</a:t>
            </a:r>
          </a:p>
        </p:txBody>
      </p:sp>
      <p:pic>
        <p:nvPicPr>
          <p:cNvPr id="52227" name="Picture 2" descr="C:\Users\Sipon\Desktop\2000px-ibm_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805488"/>
            <a:ext cx="2632075"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2" descr="C:\Users\Sipon\Desktop\142.83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205038"/>
            <a:ext cx="7021513" cy="357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47349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Содержимое 1"/>
          <p:cNvSpPr>
            <a:spLocks noGrp="1"/>
          </p:cNvSpPr>
          <p:nvPr>
            <p:ph idx="4294967295"/>
          </p:nvPr>
        </p:nvSpPr>
        <p:spPr>
          <a:xfrm>
            <a:off x="0" y="692150"/>
            <a:ext cx="8229600" cy="4525963"/>
          </a:xfrm>
        </p:spPr>
        <p:txBody>
          <a:bodyPr/>
          <a:lstStyle/>
          <a:p>
            <a:pPr marL="365125" indent="-255588" eaLnBrk="1" hangingPunct="1">
              <a:buFontTx/>
              <a:buNone/>
            </a:pPr>
            <a:r>
              <a:rPr lang="ru-RU" altLang="ru-RU" b="1" dirty="0" smtClean="0"/>
              <a:t>   </a:t>
            </a:r>
            <a:r>
              <a:rPr lang="en-US" altLang="ru-RU" sz="3600" b="1" dirty="0" err="1" smtClean="0">
                <a:latin typeface="Times New Roman" pitchFamily="18" charset="0"/>
                <a:cs typeface="Times New Roman" pitchFamily="18" charset="0"/>
              </a:rPr>
              <a:t>FortiGate</a:t>
            </a:r>
            <a:r>
              <a:rPr lang="en-US" altLang="ru-RU" sz="3600" b="1" dirty="0" smtClean="0">
                <a:latin typeface="Times New Roman" pitchFamily="18" charset="0"/>
                <a:cs typeface="Times New Roman" pitchFamily="18" charset="0"/>
              </a:rPr>
              <a:t> </a:t>
            </a:r>
            <a:r>
              <a:rPr lang="en-US" altLang="ru-RU" b="1" dirty="0" smtClean="0">
                <a:latin typeface="Times New Roman" pitchFamily="18" charset="0"/>
                <a:cs typeface="Times New Roman" pitchFamily="18" charset="0"/>
              </a:rPr>
              <a:t>-</a:t>
            </a:r>
            <a:r>
              <a:rPr lang="ru-RU" altLang="ru-RU" sz="3600" dirty="0" smtClean="0">
                <a:latin typeface="Times New Roman" pitchFamily="18" charset="0"/>
                <a:cs typeface="Times New Roman" pitchFamily="18" charset="0"/>
              </a:rPr>
              <a:t>Устройство комплексной сетевой безопасности. </a:t>
            </a:r>
            <a:endParaRPr lang="en-US" altLang="ru-RU" sz="3600" dirty="0" smtClean="0">
              <a:latin typeface="Times New Roman" pitchFamily="18" charset="0"/>
              <a:cs typeface="Times New Roman" pitchFamily="18" charset="0"/>
            </a:endParaRPr>
          </a:p>
          <a:p>
            <a:pPr marL="365125" indent="-255588" eaLnBrk="1" hangingPunct="1">
              <a:buFontTx/>
              <a:buNone/>
            </a:pPr>
            <a:r>
              <a:rPr lang="en-US" altLang="ru-RU" sz="3600" dirty="0" smtClean="0">
                <a:latin typeface="Times New Roman" pitchFamily="18" charset="0"/>
                <a:cs typeface="Times New Roman" pitchFamily="18" charset="0"/>
              </a:rPr>
              <a:t>   </a:t>
            </a:r>
            <a:r>
              <a:rPr lang="ru-RU" altLang="ru-RU" sz="3600" dirty="0" smtClean="0">
                <a:latin typeface="Times New Roman" pitchFamily="18" charset="0"/>
                <a:cs typeface="Times New Roman" pitchFamily="18" charset="0"/>
              </a:rPr>
              <a:t>Обеспечивает высокую производительность и качественный уровень защиты</a:t>
            </a:r>
            <a:endParaRPr lang="ru-RU" altLang="ru-RU" sz="3600" b="1" dirty="0" smtClean="0"/>
          </a:p>
          <a:p>
            <a:pPr marL="365125" indent="-255588" eaLnBrk="1" hangingPunct="1"/>
            <a:endParaRPr lang="ru-RU" altLang="ru-RU" dirty="0" smtClean="0"/>
          </a:p>
        </p:txBody>
      </p:sp>
      <p:pic>
        <p:nvPicPr>
          <p:cNvPr id="53252" name="Рисунок 3" descr="img0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14688" y="4143375"/>
            <a:ext cx="5715000"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83297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304800"/>
            <a:ext cx="8229600" cy="1143000"/>
          </a:xfrm>
        </p:spPr>
        <p:txBody>
          <a:bodyPr/>
          <a:lstStyle/>
          <a:p>
            <a:pPr eaLnBrk="1" hangingPunct="1"/>
            <a:r>
              <a:rPr lang="en-US" altLang="ru-RU" b="1" i="1" smtClean="0"/>
              <a:t>FortiWiFi</a:t>
            </a:r>
            <a:endParaRPr lang="ru-RU" altLang="ru-RU" b="1" i="1" smtClean="0"/>
          </a:p>
        </p:txBody>
      </p:sp>
      <p:sp>
        <p:nvSpPr>
          <p:cNvPr id="54275" name="Rectangle 3"/>
          <p:cNvSpPr>
            <a:spLocks noGrp="1" noChangeArrowheads="1"/>
          </p:cNvSpPr>
          <p:nvPr>
            <p:ph type="body" idx="1"/>
          </p:nvPr>
        </p:nvSpPr>
        <p:spPr>
          <a:xfrm>
            <a:off x="539552" y="1628800"/>
            <a:ext cx="8229600" cy="3412975"/>
          </a:xfrm>
        </p:spPr>
        <p:txBody>
          <a:bodyPr/>
          <a:lstStyle/>
          <a:p>
            <a:pPr eaLnBrk="1" hangingPunct="1"/>
            <a:r>
              <a:rPr lang="ru-RU" altLang="ru-RU" dirty="0" smtClean="0"/>
              <a:t>	Серия устройств добавляющая функционал встроенной беспроводной точки доступа 802.11a/b/g/n к устройствам комплексной безопасности </a:t>
            </a:r>
            <a:r>
              <a:rPr lang="ru-RU" altLang="ru-RU" b="1" dirty="0" err="1" smtClean="0"/>
              <a:t>FortiGate</a:t>
            </a:r>
            <a:r>
              <a:rPr lang="ru-RU" altLang="ru-RU" dirty="0" smtClean="0"/>
              <a:t>. </a:t>
            </a:r>
          </a:p>
        </p:txBody>
      </p:sp>
      <p:pic>
        <p:nvPicPr>
          <p:cNvPr id="54276" name="Picture 4" descr="FWV-80CS_L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285439"/>
            <a:ext cx="3406694" cy="1924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5" descr="FWF-60C_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0932" y="4221088"/>
            <a:ext cx="3253183" cy="2053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05088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altLang="ru-RU" smtClean="0">
                <a:solidFill>
                  <a:schemeClr val="tx1"/>
                </a:solidFill>
              </a:rPr>
              <a:t>FortiDB</a:t>
            </a:r>
            <a:endParaRPr lang="ru-RU" altLang="ru-RU" smtClean="0">
              <a:solidFill>
                <a:schemeClr val="tx1"/>
              </a:solidFill>
            </a:endParaRPr>
          </a:p>
        </p:txBody>
      </p:sp>
      <p:sp>
        <p:nvSpPr>
          <p:cNvPr id="55299" name="Rectangle 3"/>
          <p:cNvSpPr>
            <a:spLocks noGrp="1" noChangeArrowheads="1"/>
          </p:cNvSpPr>
          <p:nvPr>
            <p:ph type="body" idx="1"/>
          </p:nvPr>
        </p:nvSpPr>
        <p:spPr>
          <a:xfrm>
            <a:off x="827088" y="1484313"/>
            <a:ext cx="7386637" cy="4497387"/>
          </a:xfrm>
        </p:spPr>
        <p:txBody>
          <a:bodyPr/>
          <a:lstStyle/>
          <a:p>
            <a:pPr algn="just" eaLnBrk="1" hangingPunct="1">
              <a:lnSpc>
                <a:spcPct val="80000"/>
              </a:lnSpc>
            </a:pPr>
            <a:r>
              <a:rPr lang="en-US" altLang="ru-RU" smtClean="0"/>
              <a:t>  </a:t>
            </a:r>
            <a:r>
              <a:rPr lang="en-US" altLang="ru-RU" b="1" smtClean="0"/>
              <a:t> </a:t>
            </a:r>
            <a:r>
              <a:rPr lang="ru-RU" altLang="ru-RU" sz="2400" b="1" smtClean="0"/>
              <a:t>FortiDB</a:t>
            </a:r>
            <a:r>
              <a:rPr lang="ru-RU" altLang="ru-RU" sz="2400" smtClean="0"/>
              <a:t> - это современные решения по защите баз данных, которые помогают большим предприятиям и облачным сервис провайдерам защищать свои базы данных и приложения от внутренних и внешних угроз. Гибкая структура политик безопасности позволяет</a:t>
            </a:r>
            <a:r>
              <a:rPr lang="ru-RU" altLang="ru-RU" sz="2400" b="1" smtClean="0"/>
              <a:t> FortiDB</a:t>
            </a:r>
            <a:r>
              <a:rPr lang="ru-RU" altLang="ru-RU" sz="2400" smtClean="0"/>
              <a:t> быстро и легко внедрять внутренний ИТ-контроль активности БД, проводить ИТ-аудит и проверку соответствия требованиям.</a:t>
            </a:r>
            <a:r>
              <a:rPr lang="ru-RU" altLang="ru-RU" smtClean="0"/>
              <a:t> </a:t>
            </a:r>
          </a:p>
        </p:txBody>
      </p:sp>
      <p:pic>
        <p:nvPicPr>
          <p:cNvPr id="55300" name="Picture 4" descr="im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8325" y="4973638"/>
            <a:ext cx="42862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86423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971550" y="620713"/>
            <a:ext cx="50403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ClrTx/>
              <a:buSzTx/>
              <a:buFontTx/>
              <a:buNone/>
            </a:pPr>
            <a:endParaRPr lang="ru-RU" altLang="ru-RU">
              <a:solidFill>
                <a:schemeClr val="tx1"/>
              </a:solidFill>
              <a:latin typeface="Verdana" pitchFamily="34" charset="0"/>
              <a:cs typeface="Arial" pitchFamily="34" charset="0"/>
            </a:endParaRPr>
          </a:p>
        </p:txBody>
      </p:sp>
      <p:sp>
        <p:nvSpPr>
          <p:cNvPr id="56323" name="Text Box 3"/>
          <p:cNvSpPr txBox="1">
            <a:spLocks noChangeArrowheads="1"/>
          </p:cNvSpPr>
          <p:nvPr/>
        </p:nvSpPr>
        <p:spPr bwMode="auto">
          <a:xfrm>
            <a:off x="684213" y="549275"/>
            <a:ext cx="554355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ClrTx/>
              <a:buSzTx/>
              <a:buFontTx/>
              <a:buNone/>
            </a:pPr>
            <a:r>
              <a:rPr lang="ru-RU" altLang="ru-RU" sz="4400">
                <a:solidFill>
                  <a:schemeClr val="tx1"/>
                </a:solidFill>
                <a:latin typeface="Verdana" pitchFamily="34" charset="0"/>
                <a:cs typeface="Arial" pitchFamily="34" charset="0"/>
              </a:rPr>
              <a:t>Описание </a:t>
            </a:r>
            <a:r>
              <a:rPr lang="en-US" altLang="ru-RU" sz="4400">
                <a:solidFill>
                  <a:schemeClr val="tx1"/>
                </a:solidFill>
                <a:latin typeface="Verdana" pitchFamily="34" charset="0"/>
                <a:cs typeface="Arial" pitchFamily="34" charset="0"/>
              </a:rPr>
              <a:t>FortiWeb</a:t>
            </a:r>
            <a:endParaRPr lang="ru-RU" altLang="ru-RU" sz="4400">
              <a:solidFill>
                <a:schemeClr val="tx1"/>
              </a:solidFill>
              <a:latin typeface="Verdana" pitchFamily="34" charset="0"/>
              <a:cs typeface="Arial" pitchFamily="34" charset="0"/>
            </a:endParaRPr>
          </a:p>
        </p:txBody>
      </p:sp>
      <p:sp>
        <p:nvSpPr>
          <p:cNvPr id="56324" name="Text Box 4"/>
          <p:cNvSpPr txBox="1">
            <a:spLocks noChangeArrowheads="1"/>
          </p:cNvSpPr>
          <p:nvPr/>
        </p:nvSpPr>
        <p:spPr bwMode="auto">
          <a:xfrm>
            <a:off x="1116013" y="1916113"/>
            <a:ext cx="7272337"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buClrTx/>
              <a:buSzTx/>
              <a:buFontTx/>
              <a:buNone/>
            </a:pPr>
            <a:r>
              <a:rPr lang="ru-RU" altLang="ru-RU">
                <a:solidFill>
                  <a:srgbClr val="2C333B"/>
                </a:solidFill>
                <a:cs typeface="Arial" pitchFamily="34" charset="0"/>
              </a:rPr>
              <a:t>FortiWeb - это семейство межсетевых экранов для WEB-приложений, которое обеспечивает защиту, балансировку и ускорение работы web-приложений, баз данных и обмена информацией между ними</a:t>
            </a:r>
            <a:r>
              <a:rPr lang="en-US" altLang="ru-RU">
                <a:solidFill>
                  <a:srgbClr val="2C333B"/>
                </a:solidFill>
                <a:cs typeface="Arial" pitchFamily="34" charset="0"/>
              </a:rPr>
              <a:t>.</a:t>
            </a:r>
            <a:r>
              <a:rPr lang="ru-RU" altLang="ru-RU">
                <a:solidFill>
                  <a:schemeClr val="tx1"/>
                </a:solidFill>
                <a:latin typeface="Verdana" pitchFamily="34" charset="0"/>
                <a:cs typeface="Arial" pitchFamily="34" charset="0"/>
              </a:rPr>
              <a:t> </a:t>
            </a:r>
          </a:p>
        </p:txBody>
      </p:sp>
      <p:pic>
        <p:nvPicPr>
          <p:cNvPr id="56325" name="Picture 11" descr="WebAppServer_Lt_vF.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94475" y="4017963"/>
            <a:ext cx="3175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6326" name="Straight Connector 26"/>
          <p:cNvCxnSpPr>
            <a:cxnSpLocks noChangeShapeType="1"/>
          </p:cNvCxnSpPr>
          <p:nvPr/>
        </p:nvCxnSpPr>
        <p:spPr bwMode="auto">
          <a:xfrm>
            <a:off x="6465888" y="4348163"/>
            <a:ext cx="1025525" cy="609600"/>
          </a:xfrm>
          <a:prstGeom prst="line">
            <a:avLst/>
          </a:prstGeom>
          <a:noFill/>
          <a:ln w="25400">
            <a:solidFill>
              <a:srgbClr val="444F51"/>
            </a:solidFill>
            <a:round/>
            <a:headEnd/>
            <a:tailEnd/>
          </a:ln>
          <a:extLst>
            <a:ext uri="{909E8E84-426E-40DD-AFC4-6F175D3DCCD1}">
              <a14:hiddenFill xmlns:a14="http://schemas.microsoft.com/office/drawing/2010/main">
                <a:noFill/>
              </a14:hiddenFill>
            </a:ext>
          </a:extLst>
        </p:spPr>
      </p:cxnSp>
      <p:pic>
        <p:nvPicPr>
          <p:cNvPr id="56327" name="Picture 29" descr="WebAppServer_Lt_vF.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42113" y="4100513"/>
            <a:ext cx="315912"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8" name="Picture 30" descr="WebAppServer_Lt_vF.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88163" y="4200525"/>
            <a:ext cx="31750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9" name="Picture 31" descr="WebAppServer_Lt_vF.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7088" y="4354513"/>
            <a:ext cx="31908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0" name="Picture 32" descr="WebAppServer_Lt_vF.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24725" y="4446588"/>
            <a:ext cx="3175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6331" name="Straight Connector 35"/>
          <p:cNvCxnSpPr>
            <a:cxnSpLocks noChangeShapeType="1"/>
          </p:cNvCxnSpPr>
          <p:nvPr/>
        </p:nvCxnSpPr>
        <p:spPr bwMode="auto">
          <a:xfrm flipV="1">
            <a:off x="6305550" y="4619625"/>
            <a:ext cx="652463" cy="338138"/>
          </a:xfrm>
          <a:prstGeom prst="line">
            <a:avLst/>
          </a:prstGeom>
          <a:noFill/>
          <a:ln w="25400">
            <a:solidFill>
              <a:srgbClr val="444F51"/>
            </a:solidFill>
            <a:round/>
            <a:headEnd/>
            <a:tailEnd/>
          </a:ln>
          <a:extLst>
            <a:ext uri="{909E8E84-426E-40DD-AFC4-6F175D3DCCD1}">
              <a14:hiddenFill xmlns:a14="http://schemas.microsoft.com/office/drawing/2010/main">
                <a:noFill/>
              </a14:hiddenFill>
            </a:ext>
          </a:extLst>
        </p:spPr>
      </p:cxnSp>
      <p:cxnSp>
        <p:nvCxnSpPr>
          <p:cNvPr id="56332" name="Straight Connector 40"/>
          <p:cNvCxnSpPr>
            <a:cxnSpLocks noChangeShapeType="1"/>
          </p:cNvCxnSpPr>
          <p:nvPr/>
        </p:nvCxnSpPr>
        <p:spPr bwMode="auto">
          <a:xfrm flipV="1">
            <a:off x="4565650" y="5035550"/>
            <a:ext cx="1714500" cy="936625"/>
          </a:xfrm>
          <a:prstGeom prst="line">
            <a:avLst/>
          </a:prstGeom>
          <a:noFill/>
          <a:ln w="25400">
            <a:solidFill>
              <a:srgbClr val="444F51"/>
            </a:solidFill>
            <a:round/>
            <a:headEnd/>
            <a:tailEnd/>
          </a:ln>
          <a:extLst>
            <a:ext uri="{909E8E84-426E-40DD-AFC4-6F175D3DCCD1}">
              <a14:hiddenFill xmlns:a14="http://schemas.microsoft.com/office/drawing/2010/main">
                <a:noFill/>
              </a14:hiddenFill>
            </a:ext>
          </a:extLst>
        </p:spPr>
      </p:cxnSp>
      <p:pic>
        <p:nvPicPr>
          <p:cNvPr id="56333" name="Picture 51" descr="Router_Lt_vF.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4652963"/>
            <a:ext cx="7254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34" name="Picture 9" descr="Internet_Rt_vF.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4813" y="5643563"/>
            <a:ext cx="88582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Line 113"/>
          <p:cNvSpPr>
            <a:spLocks noChangeShapeType="1"/>
          </p:cNvSpPr>
          <p:nvPr/>
        </p:nvSpPr>
        <p:spPr bwMode="auto">
          <a:xfrm flipV="1">
            <a:off x="4900613" y="5567363"/>
            <a:ext cx="609600" cy="381000"/>
          </a:xfrm>
          <a:prstGeom prst="line">
            <a:avLst/>
          </a:prstGeom>
          <a:noFill/>
          <a:ln w="25400">
            <a:solidFill>
              <a:srgbClr val="3D4144"/>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ru-RU"/>
          </a:p>
        </p:txBody>
      </p:sp>
      <p:sp>
        <p:nvSpPr>
          <p:cNvPr id="70" name="Line 113"/>
          <p:cNvSpPr>
            <a:spLocks noChangeShapeType="1"/>
          </p:cNvSpPr>
          <p:nvPr/>
        </p:nvSpPr>
        <p:spPr bwMode="auto">
          <a:xfrm flipV="1">
            <a:off x="5967413" y="5110163"/>
            <a:ext cx="381000" cy="228600"/>
          </a:xfrm>
          <a:prstGeom prst="line">
            <a:avLst/>
          </a:prstGeom>
          <a:noFill/>
          <a:ln w="25400">
            <a:solidFill>
              <a:srgbClr val="3D4144"/>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ru-RU"/>
          </a:p>
        </p:txBody>
      </p:sp>
      <p:sp>
        <p:nvSpPr>
          <p:cNvPr id="71" name="Line 113"/>
          <p:cNvSpPr>
            <a:spLocks noChangeShapeType="1"/>
          </p:cNvSpPr>
          <p:nvPr/>
        </p:nvSpPr>
        <p:spPr bwMode="auto">
          <a:xfrm flipV="1">
            <a:off x="6881812" y="4652962"/>
            <a:ext cx="304800" cy="152400"/>
          </a:xfrm>
          <a:prstGeom prst="line">
            <a:avLst/>
          </a:prstGeom>
          <a:noFill/>
          <a:ln w="25400">
            <a:solidFill>
              <a:srgbClr val="3D4144"/>
            </a:solidFill>
            <a:round/>
            <a:headEnd/>
            <a:tailEnd type="triangle" w="med" len="med"/>
          </a:ln>
          <a:scene3d>
            <a:camera prst="orthographicFront">
              <a:rot lat="900000" lon="0" rev="300000"/>
            </a:camera>
            <a:lightRig rig="threePt" dir="t"/>
          </a:scene3d>
        </p:spPr>
        <p:txBody>
          <a:bodyPr anchor="ctr">
            <a:spAutoFit/>
          </a:bodyPr>
          <a:lstStyle/>
          <a:p>
            <a:pPr defTabSz="914400">
              <a:buClrTx/>
              <a:buSzTx/>
              <a:buFontTx/>
              <a:buNone/>
              <a:defRPr/>
            </a:pPr>
            <a:endParaRPr lang="en-US" sz="2400">
              <a:solidFill>
                <a:schemeClr val="tx1"/>
              </a:solidFill>
              <a:latin typeface="Arial" charset="0"/>
              <a:ea typeface="ＭＳ Ｐゴシック" charset="0"/>
              <a:cs typeface="+mn-cs"/>
            </a:endParaRPr>
          </a:p>
        </p:txBody>
      </p:sp>
      <p:sp>
        <p:nvSpPr>
          <p:cNvPr id="80" name="Line 113"/>
          <p:cNvSpPr>
            <a:spLocks noChangeShapeType="1"/>
          </p:cNvSpPr>
          <p:nvPr/>
        </p:nvSpPr>
        <p:spPr bwMode="auto">
          <a:xfrm flipH="1" flipV="1">
            <a:off x="5586413" y="4195763"/>
            <a:ext cx="762000" cy="533400"/>
          </a:xfrm>
          <a:prstGeom prst="line">
            <a:avLst/>
          </a:prstGeom>
          <a:noFill/>
          <a:ln w="25400">
            <a:solidFill>
              <a:srgbClr val="3D4144"/>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ru-RU"/>
          </a:p>
        </p:txBody>
      </p:sp>
      <p:sp>
        <p:nvSpPr>
          <p:cNvPr id="81" name="Line 113"/>
          <p:cNvSpPr>
            <a:spLocks noChangeShapeType="1"/>
          </p:cNvSpPr>
          <p:nvPr/>
        </p:nvSpPr>
        <p:spPr bwMode="auto">
          <a:xfrm>
            <a:off x="5662613" y="4119563"/>
            <a:ext cx="762000" cy="533400"/>
          </a:xfrm>
          <a:prstGeom prst="line">
            <a:avLst/>
          </a:prstGeom>
          <a:noFill/>
          <a:ln w="25400">
            <a:solidFill>
              <a:srgbClr val="3D4144"/>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ru-RU"/>
          </a:p>
        </p:txBody>
      </p:sp>
      <p:sp>
        <p:nvSpPr>
          <p:cNvPr id="82" name="Line 113"/>
          <p:cNvSpPr>
            <a:spLocks noChangeShapeType="1"/>
          </p:cNvSpPr>
          <p:nvPr/>
        </p:nvSpPr>
        <p:spPr bwMode="auto">
          <a:xfrm flipV="1">
            <a:off x="6577013" y="4500563"/>
            <a:ext cx="304800" cy="152400"/>
          </a:xfrm>
          <a:prstGeom prst="line">
            <a:avLst/>
          </a:prstGeom>
          <a:noFill/>
          <a:ln w="25400">
            <a:solidFill>
              <a:srgbClr val="3D4144"/>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ru-RU"/>
          </a:p>
        </p:txBody>
      </p:sp>
      <p:sp>
        <p:nvSpPr>
          <p:cNvPr id="83" name="Line 113"/>
          <p:cNvSpPr>
            <a:spLocks noChangeShapeType="1"/>
          </p:cNvSpPr>
          <p:nvPr/>
        </p:nvSpPr>
        <p:spPr bwMode="auto">
          <a:xfrm flipV="1">
            <a:off x="4900613" y="5110163"/>
            <a:ext cx="1447800" cy="838200"/>
          </a:xfrm>
          <a:prstGeom prst="line">
            <a:avLst/>
          </a:prstGeom>
          <a:noFill/>
          <a:ln w="25400">
            <a:solidFill>
              <a:srgbClr val="3D4144"/>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ru-RU"/>
          </a:p>
        </p:txBody>
      </p:sp>
      <p:sp>
        <p:nvSpPr>
          <p:cNvPr id="84" name="Line 75"/>
          <p:cNvSpPr>
            <a:spLocks noChangeShapeType="1"/>
          </p:cNvSpPr>
          <p:nvPr/>
        </p:nvSpPr>
        <p:spPr bwMode="auto">
          <a:xfrm flipH="1" flipV="1">
            <a:off x="5510213" y="4271963"/>
            <a:ext cx="762000" cy="533400"/>
          </a:xfrm>
          <a:prstGeom prst="line">
            <a:avLst/>
          </a:prstGeom>
          <a:noFill/>
          <a:ln w="25400">
            <a:solidFill>
              <a:srgbClr val="5182CB"/>
            </a:solidFill>
            <a:prstDash val="sysDot"/>
            <a:round/>
            <a:headEnd/>
            <a:tailEnd/>
          </a:ln>
          <a:extLst>
            <a:ext uri="{909E8E84-426E-40DD-AFC4-6F175D3DCCD1}">
              <a14:hiddenFill xmlns:a14="http://schemas.microsoft.com/office/drawing/2010/main">
                <a:noFill/>
              </a14:hiddenFill>
            </a:ext>
          </a:extLst>
        </p:spPr>
        <p:txBody>
          <a:bodyPr>
            <a:spAutoFit/>
          </a:bodyPr>
          <a:lstStyle/>
          <a:p>
            <a:endParaRPr lang="ru-RU"/>
          </a:p>
        </p:txBody>
      </p:sp>
      <p:pic>
        <p:nvPicPr>
          <p:cNvPr id="33" name="Picture 32" descr="FortiWeb_Icon_1U_Lt-s.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29213" y="5110163"/>
            <a:ext cx="9826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3" descr="FortiWeb_Icon_1U_Lt-s.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24413" y="3662363"/>
            <a:ext cx="98266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62"/>
          <p:cNvSpPr txBox="1">
            <a:spLocks noChangeArrowheads="1"/>
          </p:cNvSpPr>
          <p:nvPr/>
        </p:nvSpPr>
        <p:spPr bwMode="auto">
          <a:xfrm>
            <a:off x="5880100" y="5643563"/>
            <a:ext cx="8461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defTabSz="914400" eaLnBrk="1" hangingPunct="1">
              <a:buClrTx/>
              <a:buSzTx/>
              <a:buFontTx/>
              <a:buNone/>
            </a:pPr>
            <a:r>
              <a:rPr lang="en-US" altLang="ru-RU" sz="1200" b="1">
                <a:solidFill>
                  <a:srgbClr val="444F51"/>
                </a:solidFill>
                <a:latin typeface="Helvetica" charset="0"/>
                <a:ea typeface="MS PGothic" pitchFamily="34" charset="-128"/>
              </a:rPr>
              <a:t>FortiWeb</a:t>
            </a:r>
          </a:p>
        </p:txBody>
      </p:sp>
      <p:sp>
        <p:nvSpPr>
          <p:cNvPr id="36" name="TextBox 62"/>
          <p:cNvSpPr txBox="1">
            <a:spLocks noChangeArrowheads="1"/>
          </p:cNvSpPr>
          <p:nvPr/>
        </p:nvSpPr>
        <p:spPr bwMode="auto">
          <a:xfrm>
            <a:off x="5357813" y="3357563"/>
            <a:ext cx="84613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defTabSz="914400" eaLnBrk="1" hangingPunct="1">
              <a:buClrTx/>
              <a:buSzTx/>
              <a:buFontTx/>
              <a:buNone/>
            </a:pPr>
            <a:r>
              <a:rPr lang="en-US" altLang="ru-RU" sz="1200" b="1">
                <a:solidFill>
                  <a:srgbClr val="444F51"/>
                </a:solidFill>
                <a:latin typeface="Helvetica" charset="0"/>
                <a:ea typeface="MS PGothic" pitchFamily="34" charset="-128"/>
              </a:rPr>
              <a:t>FortiWeb</a:t>
            </a:r>
          </a:p>
        </p:txBody>
      </p:sp>
    </p:spTree>
    <p:extLst>
      <p:ext uri="{BB962C8B-B14F-4D97-AF65-F5344CB8AC3E}">
        <p14:creationId xmlns:p14="http://schemas.microsoft.com/office/powerpoint/2010/main" val="2178593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500"/>
                                        <p:tgtEl>
                                          <p:spTgt spid="70"/>
                                        </p:tgtEl>
                                      </p:cBhvr>
                                    </p:animEffect>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500"/>
                                        <p:tgtEl>
                                          <p:spTgt spid="71"/>
                                        </p:tgtEl>
                                      </p:cBhvr>
                                    </p:animEffect>
                                  </p:childTnLst>
                                </p:cTn>
                              </p:par>
                              <p:par>
                                <p:cTn id="23" presetID="10" presetClass="exit" presetSubtype="0" fill="hold" nodeType="withEffect">
                                  <p:stCondLst>
                                    <p:cond delay="0"/>
                                  </p:stCondLst>
                                  <p:childTnLst>
                                    <p:animEffect transition="out" filter="fade">
                                      <p:cBhvr>
                                        <p:cTn id="24" dur="500"/>
                                        <p:tgtEl>
                                          <p:spTgt spid="71"/>
                                        </p:tgtEl>
                                      </p:cBhvr>
                                    </p:animEffect>
                                    <p:set>
                                      <p:cBhvr>
                                        <p:cTn id="25" dur="1" fill="hold">
                                          <p:stCondLst>
                                            <p:cond delay="499"/>
                                          </p:stCondLst>
                                        </p:cTn>
                                        <p:tgtEl>
                                          <p:spTgt spid="7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0"/>
                                        </p:tgtEl>
                                      </p:cBhvr>
                                    </p:animEffect>
                                    <p:set>
                                      <p:cBhvr>
                                        <p:cTn id="28" dur="1" fill="hold">
                                          <p:stCondLst>
                                            <p:cond delay="499"/>
                                          </p:stCondLst>
                                        </p:cTn>
                                        <p:tgtEl>
                                          <p:spTgt spid="70"/>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68"/>
                                        </p:tgtEl>
                                      </p:cBhvr>
                                    </p:animEffect>
                                    <p:set>
                                      <p:cBhvr>
                                        <p:cTn id="31" dur="1" fill="hold">
                                          <p:stCondLst>
                                            <p:cond delay="499"/>
                                          </p:stCondLst>
                                        </p:cTn>
                                        <p:tgtEl>
                                          <p:spTgt spid="68"/>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33"/>
                                        </p:tgtEl>
                                      </p:cBhvr>
                                    </p:animEffect>
                                    <p:set>
                                      <p:cBhvr>
                                        <p:cTn id="34" dur="1" fill="hold">
                                          <p:stCondLst>
                                            <p:cond delay="499"/>
                                          </p:stCondLst>
                                        </p:cTn>
                                        <p:tgtEl>
                                          <p:spTgt spid="3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5"/>
                                        </p:tgtEl>
                                      </p:cBhvr>
                                    </p:animEffect>
                                    <p:set>
                                      <p:cBhvr>
                                        <p:cTn id="37" dur="1" fill="hold">
                                          <p:stCondLst>
                                            <p:cond delay="499"/>
                                          </p:stCondLst>
                                        </p:cTn>
                                        <p:tgtEl>
                                          <p:spTgt spid="35"/>
                                        </p:tgtEl>
                                        <p:attrNameLst>
                                          <p:attrName>style.visibility</p:attrName>
                                        </p:attrNameLst>
                                      </p:cBhvr>
                                      <p:to>
                                        <p:strVal val="hidden"/>
                                      </p:to>
                                    </p:set>
                                  </p:childTnLst>
                                </p:cTn>
                              </p:par>
                            </p:childTnLst>
                          </p:cTn>
                        </p:par>
                        <p:par>
                          <p:cTn id="38" fill="hold" nodeType="afterGroup">
                            <p:stCondLst>
                              <p:cond delay="2000"/>
                            </p:stCondLst>
                            <p:childTnLst>
                              <p:par>
                                <p:cTn id="39" presetID="10" presetClass="entr" presetSubtype="0"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1000"/>
                                        <p:tgtEl>
                                          <p:spTgt spid="3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par>
                          <p:cTn id="45" fill="hold" nodeType="afterGroup">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fade">
                                      <p:cBhvr>
                                        <p:cTn id="48" dur="500"/>
                                        <p:tgtEl>
                                          <p:spTgt spid="83"/>
                                        </p:tgtEl>
                                      </p:cBhvr>
                                    </p:animEffect>
                                  </p:childTnLst>
                                </p:cTn>
                              </p:par>
                            </p:childTnLst>
                          </p:cTn>
                        </p:par>
                        <p:par>
                          <p:cTn id="49" fill="hold" nodeType="afterGroup">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childTnLst>
                                </p:cTn>
                              </p:par>
                            </p:childTnLst>
                          </p:cTn>
                        </p:par>
                        <p:par>
                          <p:cTn id="53" fill="hold" nodeType="afterGroup">
                            <p:stCondLst>
                              <p:cond delay="4000"/>
                            </p:stCondLst>
                            <p:childTnLst>
                              <p:par>
                                <p:cTn id="54" presetID="10" presetClass="entr" presetSubtype="0"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childTnLst>
                          </p:cTn>
                        </p:par>
                        <p:par>
                          <p:cTn id="57" fill="hold" nodeType="afterGroup">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childTnLst>
                          </p:cTn>
                        </p:par>
                        <p:par>
                          <p:cTn id="61" fill="hold" nodeType="afterGroup">
                            <p:stCondLst>
                              <p:cond delay="5000"/>
                            </p:stCondLst>
                            <p:childTnLst>
                              <p:par>
                                <p:cTn id="62" presetID="10" presetClass="exit" presetSubtype="0" fill="hold" grpId="1" nodeType="afterEffect">
                                  <p:stCondLst>
                                    <p:cond delay="0"/>
                                  </p:stCondLst>
                                  <p:childTnLst>
                                    <p:animEffect transition="out" filter="fade">
                                      <p:cBhvr>
                                        <p:cTn id="63" dur="500"/>
                                        <p:tgtEl>
                                          <p:spTgt spid="81"/>
                                        </p:tgtEl>
                                      </p:cBhvr>
                                    </p:animEffect>
                                    <p:set>
                                      <p:cBhvr>
                                        <p:cTn id="64" dur="1" fill="hold">
                                          <p:stCondLst>
                                            <p:cond delay="499"/>
                                          </p:stCondLst>
                                        </p:cTn>
                                        <p:tgtEl>
                                          <p:spTgt spid="81"/>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80"/>
                                        </p:tgtEl>
                                      </p:cBhvr>
                                    </p:animEffect>
                                    <p:set>
                                      <p:cBhvr>
                                        <p:cTn id="67" dur="1" fill="hold">
                                          <p:stCondLst>
                                            <p:cond delay="499"/>
                                          </p:stCondLst>
                                        </p:cTn>
                                        <p:tgtEl>
                                          <p:spTgt spid="80"/>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82"/>
                                        </p:tgtEl>
                                      </p:cBhvr>
                                    </p:animEffect>
                                    <p:set>
                                      <p:cBhvr>
                                        <p:cTn id="70" dur="1" fill="hold">
                                          <p:stCondLst>
                                            <p:cond delay="499"/>
                                          </p:stCondLst>
                                        </p:cTn>
                                        <p:tgtEl>
                                          <p:spTgt spid="82"/>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83"/>
                                        </p:tgtEl>
                                      </p:cBhvr>
                                    </p:animEffect>
                                    <p:set>
                                      <p:cBhvr>
                                        <p:cTn id="73" dur="1" fill="hold">
                                          <p:stCondLst>
                                            <p:cond delay="499"/>
                                          </p:stCondLst>
                                        </p:cTn>
                                        <p:tgtEl>
                                          <p:spTgt spid="83"/>
                                        </p:tgtEl>
                                        <p:attrNameLst>
                                          <p:attrName>style.visibility</p:attrName>
                                        </p:attrNameLst>
                                      </p:cBhvr>
                                      <p:to>
                                        <p:strVal val="hidden"/>
                                      </p:to>
                                    </p:set>
                                  </p:childTnLst>
                                </p:cTn>
                              </p:par>
                            </p:childTnLst>
                          </p:cTn>
                        </p:par>
                        <p:par>
                          <p:cTn id="74" fill="hold" nodeType="afterGroup">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84"/>
                                        </p:tgtEl>
                                        <p:attrNameLst>
                                          <p:attrName>style.visibility</p:attrName>
                                        </p:attrNameLst>
                                      </p:cBhvr>
                                      <p:to>
                                        <p:strVal val="visible"/>
                                      </p:to>
                                    </p:set>
                                    <p:animEffect transition="in" filter="fade">
                                      <p:cBhvr>
                                        <p:cTn id="77" dur="500"/>
                                        <p:tgtEl>
                                          <p:spTgt spid="84"/>
                                        </p:tgtEl>
                                      </p:cBhvr>
                                    </p:animEffect>
                                  </p:childTnLst>
                                </p:cTn>
                              </p:par>
                            </p:childTnLst>
                          </p:cTn>
                        </p:par>
                        <p:par>
                          <p:cTn id="78" fill="hold" nodeType="afterGroup">
                            <p:stCondLst>
                              <p:cond delay="6000"/>
                            </p:stCondLst>
                            <p:childTnLst>
                              <p:par>
                                <p:cTn id="79" presetID="10" presetClass="entr" presetSubtype="0" fill="hold" grpId="2" nodeType="afterEffect">
                                  <p:stCondLst>
                                    <p:cond delay="0"/>
                                  </p:stCondLst>
                                  <p:childTnLst>
                                    <p:set>
                                      <p:cBhvr>
                                        <p:cTn id="80" dur="1" fill="hold">
                                          <p:stCondLst>
                                            <p:cond delay="0"/>
                                          </p:stCondLst>
                                        </p:cTn>
                                        <p:tgtEl>
                                          <p:spTgt spid="83"/>
                                        </p:tgtEl>
                                        <p:attrNameLst>
                                          <p:attrName>style.visibility</p:attrName>
                                        </p:attrNameLst>
                                      </p:cBhvr>
                                      <p:to>
                                        <p:strVal val="visible"/>
                                      </p:to>
                                    </p:set>
                                    <p:animEffect transition="in" filter="fade">
                                      <p:cBhvr>
                                        <p:cTn id="81" dur="500"/>
                                        <p:tgtEl>
                                          <p:spTgt spid="83"/>
                                        </p:tgtEl>
                                      </p:cBhvr>
                                    </p:animEffect>
                                  </p:childTnLst>
                                </p:cTn>
                              </p:par>
                            </p:childTnLst>
                          </p:cTn>
                        </p:par>
                        <p:par>
                          <p:cTn id="82" fill="hold" nodeType="afterGroup">
                            <p:stCondLst>
                              <p:cond delay="6500"/>
                            </p:stCondLst>
                            <p:childTnLst>
                              <p:par>
                                <p:cTn id="83" presetID="10" presetClass="entr" presetSubtype="0" fill="hold" grpId="2" nodeType="after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2" nodeType="withEffect">
                                  <p:stCondLst>
                                    <p:cond delay="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8" grpId="1" animBg="1"/>
      <p:bldP spid="70" grpId="0" animBg="1"/>
      <p:bldP spid="70" grpId="1" animBg="1"/>
      <p:bldP spid="80" grpId="0" animBg="1"/>
      <p:bldP spid="80" grpId="1" animBg="1"/>
      <p:bldP spid="80" grpId="2" animBg="1"/>
      <p:bldP spid="81" grpId="0" animBg="1"/>
      <p:bldP spid="81" grpId="1" animBg="1"/>
      <p:bldP spid="82" grpId="0" animBg="1"/>
      <p:bldP spid="82" grpId="1" animBg="1"/>
      <p:bldP spid="82" grpId="2" animBg="1"/>
      <p:bldP spid="83" grpId="0" animBg="1"/>
      <p:bldP spid="83" grpId="1" animBg="1"/>
      <p:bldP spid="83" grpId="2" animBg="1"/>
      <p:bldP spid="84" grpId="0" animBg="1"/>
      <p:bldP spid="35" grpId="0"/>
      <p:bldP spid="35" grpId="1"/>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idx="4294967295"/>
          </p:nvPr>
        </p:nvSpPr>
        <p:spPr>
          <a:xfrm>
            <a:off x="457200" y="274638"/>
            <a:ext cx="8229600" cy="1143000"/>
          </a:xfrm>
          <a:ln>
            <a:miter lim="800000"/>
            <a:headEnd/>
            <a:tailEnd/>
          </a:ln>
        </p:spPr>
        <p:txBody>
          <a:bodyPr rtlCol="0">
            <a:normAutofit fontScale="90000"/>
            <a:scene3d>
              <a:camera prst="orthographicFront"/>
              <a:lightRig rig="soft" dir="t"/>
            </a:scene3d>
            <a:sp3d prstMaterial="softEdge">
              <a:bevelT w="25400" h="25400"/>
            </a:sp3d>
          </a:bodyPr>
          <a:lstStyle/>
          <a:p>
            <a:pPr eaLnBrk="1" hangingPunct="1">
              <a:defRPr/>
            </a:pPr>
            <a:r>
              <a:rPr lang="en-US" sz="4100" kern="1200" dirty="0">
                <a:effectLst>
                  <a:outerShdw blurRad="31750" dist="25400" dir="5400000" algn="tl" rotWithShape="0">
                    <a:srgbClr val="000000">
                      <a:alpha val="25000"/>
                    </a:srgbClr>
                  </a:outerShdw>
                </a:effectLst>
              </a:rPr>
              <a:t>FortiBalancer-1000</a:t>
            </a:r>
            <a:br>
              <a:rPr lang="en-US" sz="4100" kern="1200" dirty="0">
                <a:effectLst>
                  <a:outerShdw blurRad="31750" dist="25400" dir="5400000" algn="tl" rotWithShape="0">
                    <a:srgbClr val="000000">
                      <a:alpha val="25000"/>
                    </a:srgbClr>
                  </a:outerShdw>
                </a:effectLst>
              </a:rPr>
            </a:br>
            <a:endParaRPr lang="ru-RU" sz="4100" b="1" kern="1200" dirty="0">
              <a:effectLst>
                <a:outerShdw blurRad="31750" dist="25400" dir="5400000" algn="tl" rotWithShape="0">
                  <a:srgbClr val="000000">
                    <a:alpha val="25000"/>
                  </a:srgbClr>
                </a:outerShdw>
              </a:effectLst>
            </a:endParaRPr>
          </a:p>
        </p:txBody>
      </p:sp>
      <p:pic>
        <p:nvPicPr>
          <p:cNvPr id="57348"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l="17165" t="28831" r="38464" b="50648"/>
          <a:stretch>
            <a:fillRect/>
          </a:stretch>
        </p:blipFill>
        <p:spPr>
          <a:xfrm>
            <a:off x="1214438" y="785813"/>
            <a:ext cx="6786562" cy="1500187"/>
          </a:xfrm>
        </p:spPr>
      </p:pic>
      <p:sp>
        <p:nvSpPr>
          <p:cNvPr id="57349" name="Прямоугольник 6"/>
          <p:cNvSpPr>
            <a:spLocks noChangeArrowheads="1"/>
          </p:cNvSpPr>
          <p:nvPr/>
        </p:nvSpPr>
        <p:spPr bwMode="auto">
          <a:xfrm>
            <a:off x="571500" y="2286000"/>
            <a:ext cx="7858125"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defTabSz="914400" eaLnBrk="1" hangingPunct="1">
              <a:buClrTx/>
              <a:buSzTx/>
              <a:buFontTx/>
              <a:buNone/>
            </a:pPr>
            <a:r>
              <a:rPr lang="ru-RU" altLang="ru-RU" sz="2400">
                <a:solidFill>
                  <a:schemeClr val="tx1"/>
                </a:solidFill>
                <a:latin typeface="Times New Roman" pitchFamily="18" charset="0"/>
                <a:cs typeface="Times New Roman" pitchFamily="18" charset="0"/>
              </a:rPr>
              <a:t>Устройство Fortinet FortiBalancer 1000 идеально подходит для средних и крупных предприятий, среднего размера сайтов и интернет магазинов. Он имеет пропускную способность в 4Gbps (GigaBytes per second - гигабайт в секунду, скорость передачи информации), 4 млн. соединений и аппаратно ускоренную поддержку 12 000 SSL(</a:t>
            </a:r>
            <a:r>
              <a:rPr lang="en-US" altLang="ru-RU" sz="2400">
                <a:solidFill>
                  <a:schemeClr val="tx1"/>
                </a:solidFill>
                <a:latin typeface="Times New Roman" pitchFamily="18" charset="0"/>
                <a:cs typeface="Times New Roman" pitchFamily="18" charset="0"/>
              </a:rPr>
              <a:t>Secure Sockets Layer — </a:t>
            </a:r>
            <a:r>
              <a:rPr lang="ru-RU" altLang="ru-RU" sz="2400">
                <a:solidFill>
                  <a:schemeClr val="tx1"/>
                </a:solidFill>
                <a:latin typeface="Times New Roman" pitchFamily="18" charset="0"/>
                <a:cs typeface="Times New Roman" pitchFamily="18" charset="0"/>
              </a:rPr>
              <a:t>уровень защищённых сокетов) соединений в секунду. FortiBalancer 1000 способен справится с самыми требовательными приложениями.</a:t>
            </a:r>
          </a:p>
        </p:txBody>
      </p:sp>
    </p:spTree>
    <p:extLst>
      <p:ext uri="{BB962C8B-B14F-4D97-AF65-F5344CB8AC3E}">
        <p14:creationId xmlns:p14="http://schemas.microsoft.com/office/powerpoint/2010/main" val="28849821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orks.doklad.ru/images/SB_E3ygclZs/429c3e0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38960"/>
            <a:ext cx="8604746" cy="5528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7309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5"/>
          <p:cNvSpPr txBox="1">
            <a:spLocks noChangeArrowheads="1"/>
          </p:cNvSpPr>
          <p:nvPr/>
        </p:nvSpPr>
        <p:spPr bwMode="auto">
          <a:xfrm>
            <a:off x="323850" y="260350"/>
            <a:ext cx="842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defTabSz="914400" eaLnBrk="1" hangingPunct="1">
              <a:spcBef>
                <a:spcPct val="50000"/>
              </a:spcBef>
              <a:buClrTx/>
              <a:buSzTx/>
              <a:buFontTx/>
              <a:buNone/>
            </a:pPr>
            <a:endParaRPr lang="ru-RU" altLang="ru-RU">
              <a:solidFill>
                <a:schemeClr val="tx1"/>
              </a:solidFill>
              <a:cs typeface="Arial" pitchFamily="34" charset="0"/>
            </a:endParaRPr>
          </a:p>
        </p:txBody>
      </p:sp>
      <p:sp>
        <p:nvSpPr>
          <p:cNvPr id="58371" name="Text Box 7"/>
          <p:cNvSpPr txBox="1">
            <a:spLocks noChangeArrowheads="1"/>
          </p:cNvSpPr>
          <p:nvPr/>
        </p:nvSpPr>
        <p:spPr bwMode="auto">
          <a:xfrm>
            <a:off x="468313" y="333375"/>
            <a:ext cx="82073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defTabSz="914400" eaLnBrk="1" hangingPunct="1">
              <a:spcBef>
                <a:spcPct val="50000"/>
              </a:spcBef>
              <a:buClrTx/>
              <a:buSzTx/>
              <a:buFontTx/>
              <a:buNone/>
            </a:pPr>
            <a:endParaRPr lang="ru-RU" altLang="ru-RU">
              <a:solidFill>
                <a:schemeClr val="tx1"/>
              </a:solidFill>
              <a:cs typeface="Arial" pitchFamily="34" charset="0"/>
            </a:endParaRPr>
          </a:p>
        </p:txBody>
      </p:sp>
      <p:sp>
        <p:nvSpPr>
          <p:cNvPr id="58372" name="Text Box 9"/>
          <p:cNvSpPr txBox="1">
            <a:spLocks noChangeArrowheads="1"/>
          </p:cNvSpPr>
          <p:nvPr/>
        </p:nvSpPr>
        <p:spPr bwMode="auto">
          <a:xfrm>
            <a:off x="250825" y="333375"/>
            <a:ext cx="85693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algn="ctr" defTabSz="914400" eaLnBrk="1" hangingPunct="1">
              <a:spcBef>
                <a:spcPct val="50000"/>
              </a:spcBef>
              <a:buClrTx/>
              <a:buSzTx/>
              <a:buFontTx/>
              <a:buNone/>
            </a:pPr>
            <a:r>
              <a:rPr lang="ru-RU" altLang="ru-RU" sz="3200" b="1">
                <a:solidFill>
                  <a:schemeClr val="tx1"/>
                </a:solidFill>
                <a:latin typeface="Times New Roman" pitchFamily="18" charset="0"/>
                <a:cs typeface="Arial" pitchFamily="34" charset="0"/>
              </a:rPr>
              <a:t>FortiAnalyzer – централизованная аналитика и отчетность</a:t>
            </a:r>
          </a:p>
        </p:txBody>
      </p:sp>
      <p:sp>
        <p:nvSpPr>
          <p:cNvPr id="58373" name="Text Box 10"/>
          <p:cNvSpPr txBox="1">
            <a:spLocks noChangeArrowheads="1"/>
          </p:cNvSpPr>
          <p:nvPr/>
        </p:nvSpPr>
        <p:spPr bwMode="auto">
          <a:xfrm>
            <a:off x="684213" y="1700213"/>
            <a:ext cx="7488237"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algn="just" defTabSz="914400" eaLnBrk="1" hangingPunct="1">
              <a:spcBef>
                <a:spcPct val="50000"/>
              </a:spcBef>
              <a:buClrTx/>
              <a:buSzTx/>
              <a:buFontTx/>
              <a:buNone/>
            </a:pPr>
            <a:r>
              <a:rPr lang="ru-RU" altLang="ru-RU" sz="2000">
                <a:solidFill>
                  <a:schemeClr val="tx1"/>
                </a:solidFill>
                <a:latin typeface="Times New Roman" pitchFamily="18" charset="0"/>
                <a:cs typeface="Times New Roman" pitchFamily="18" charset="0"/>
              </a:rPr>
              <a:t>Семейство решений FortiAnalyzer собирает, анализирует и регистрирует данные о событиях с устройств сетевой безопасности Fortinet или syslog-совместимых устройств. Используя набор легко изменяемых шаблонов отчетов, можно отфильтровать и оценить события по различным параметрам, включая: трафик, события, вирусы, web-контент, и содержимое почтовых сообщений – с целью определения состояния безопасности системы и ее соответствия нормативным актам и стандартам.  </a:t>
            </a:r>
          </a:p>
        </p:txBody>
      </p:sp>
      <p:pic>
        <p:nvPicPr>
          <p:cNvPr id="58374" name="Picture 12" descr="FortiAnalyzer - аппаратно-программные средства защиты информации, информационные технологии безопасност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325" y="3860800"/>
            <a:ext cx="22034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14" descr="fortianalyz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4581525"/>
            <a:ext cx="2343150"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62151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15816" y="434435"/>
            <a:ext cx="3024336" cy="769441"/>
          </a:xfrm>
          <a:prstGeom prst="rect">
            <a:avLst/>
          </a:prstGeom>
          <a:noFill/>
        </p:spPr>
        <p:txBody>
          <a:bodyPr wrap="square" rtlCol="0">
            <a:spAutoFit/>
          </a:bodyPr>
          <a:lstStyle/>
          <a:p>
            <a:pPr algn="ctr"/>
            <a:r>
              <a:rPr lang="ru-RU" sz="4400" dirty="0" smtClean="0">
                <a:latin typeface="Tahoma" panose="020B0604030504040204" pitchFamily="34" charset="0"/>
                <a:ea typeface="Tahoma" panose="020B0604030504040204" pitchFamily="34" charset="0"/>
                <a:cs typeface="Tahoma" panose="020B0604030504040204" pitchFamily="34" charset="0"/>
              </a:rPr>
              <a:t>Источники</a:t>
            </a:r>
            <a:endParaRPr lang="ru-RU" sz="4400" dirty="0">
              <a:latin typeface="Tahoma" panose="020B0604030504040204" pitchFamily="34" charset="0"/>
              <a:ea typeface="Tahoma" panose="020B0604030504040204" pitchFamily="34" charset="0"/>
              <a:cs typeface="Tahoma" panose="020B0604030504040204" pitchFamily="34" charset="0"/>
            </a:endParaRPr>
          </a:p>
        </p:txBody>
      </p:sp>
      <p:sp>
        <p:nvSpPr>
          <p:cNvPr id="3" name="TextBox 2"/>
          <p:cNvSpPr txBox="1"/>
          <p:nvPr/>
        </p:nvSpPr>
        <p:spPr>
          <a:xfrm>
            <a:off x="755576" y="2492896"/>
            <a:ext cx="7992888" cy="3139321"/>
          </a:xfrm>
          <a:prstGeom prst="rect">
            <a:avLst/>
          </a:prstGeom>
          <a:noFill/>
        </p:spPr>
        <p:txBody>
          <a:bodyPr wrap="square" rtlCol="0">
            <a:spAutoFit/>
          </a:bodyPr>
          <a:lstStyle/>
          <a:p>
            <a:r>
              <a:rPr lang="en-US" dirty="0">
                <a:hlinkClick r:id="rId2"/>
              </a:rPr>
              <a:t>https://</a:t>
            </a:r>
            <a:r>
              <a:rPr lang="en-US" dirty="0" smtClean="0">
                <a:hlinkClick r:id="rId2"/>
              </a:rPr>
              <a:t>works.doklad.ru/view/SB_E3ygclZs/3.html</a:t>
            </a:r>
            <a:endParaRPr lang="ru-RU" dirty="0" smtClean="0"/>
          </a:p>
          <a:p>
            <a:r>
              <a:rPr lang="en-US" dirty="0">
                <a:hlinkClick r:id="rId3"/>
              </a:rPr>
              <a:t>http://</a:t>
            </a:r>
            <a:r>
              <a:rPr lang="en-US" dirty="0" smtClean="0">
                <a:hlinkClick r:id="rId3"/>
              </a:rPr>
              <a:t>900igr.net/prezentacija/obg/uchebnyj-modul-osnovy-informatsionnoj-bezopasnosti-209173/sistema-obnaruzhenija-vtorzhenij-54.html</a:t>
            </a:r>
            <a:endParaRPr lang="ru-RU" dirty="0" smtClean="0"/>
          </a:p>
          <a:p>
            <a:r>
              <a:rPr lang="en-US" dirty="0">
                <a:hlinkClick r:id="rId4"/>
              </a:rPr>
              <a:t>https://</a:t>
            </a:r>
            <a:r>
              <a:rPr lang="en-US" dirty="0" smtClean="0">
                <a:hlinkClick r:id="rId4"/>
              </a:rPr>
              <a:t>www.bytemag.ru/articles/detail.php?ID=6608</a:t>
            </a:r>
            <a:endParaRPr lang="ru-RU" dirty="0" smtClean="0"/>
          </a:p>
          <a:p>
            <a:r>
              <a:rPr lang="en-US" dirty="0">
                <a:hlinkClick r:id="rId5"/>
              </a:rPr>
              <a:t>https://www.s-terra.ru/resheniya/industry_solutions/obnaruzhenie-setevykh-atak</a:t>
            </a:r>
            <a:r>
              <a:rPr lang="en-US" dirty="0" smtClean="0">
                <a:hlinkClick r:id="rId5"/>
              </a:rPr>
              <a:t>/</a:t>
            </a:r>
            <a:endParaRPr lang="ru-RU" dirty="0" smtClean="0"/>
          </a:p>
          <a:p>
            <a:r>
              <a:rPr lang="en-US" dirty="0">
                <a:hlinkClick r:id="rId6"/>
              </a:rPr>
              <a:t>https://www.ibm.com/software/ru</a:t>
            </a:r>
            <a:r>
              <a:rPr lang="en-US" dirty="0" smtClean="0">
                <a:hlinkClick r:id="rId6"/>
              </a:rPr>
              <a:t>/</a:t>
            </a:r>
            <a:endParaRPr lang="ru-RU" dirty="0" smtClean="0"/>
          </a:p>
          <a:p>
            <a:r>
              <a:rPr lang="en-US" dirty="0">
                <a:hlinkClick r:id="rId7"/>
              </a:rPr>
              <a:t>https://</a:t>
            </a:r>
            <a:r>
              <a:rPr lang="en-US" dirty="0" smtClean="0">
                <a:hlinkClick r:id="rId7"/>
              </a:rPr>
              <a:t>www.anti-malware.ru/analytics/Technology_Analysis/Fortinet_Advanced_Threat_Protection</a:t>
            </a:r>
            <a:endParaRPr lang="ru-RU" dirty="0" smtClean="0"/>
          </a:p>
          <a:p>
            <a:r>
              <a:rPr lang="en-US" dirty="0">
                <a:hlinkClick r:id="rId8"/>
              </a:rPr>
              <a:t>https://</a:t>
            </a:r>
            <a:r>
              <a:rPr lang="en-US" dirty="0" smtClean="0">
                <a:hlinkClick r:id="rId8"/>
              </a:rPr>
              <a:t>www.fortinet.com/ru/products/web-application-firewall/fortiweb.html</a:t>
            </a:r>
            <a:endParaRPr lang="ru-RU" dirty="0" smtClean="0"/>
          </a:p>
          <a:p>
            <a:endParaRPr lang="ru-RU" dirty="0" smtClean="0"/>
          </a:p>
          <a:p>
            <a:endParaRPr lang="ru-RU" dirty="0"/>
          </a:p>
        </p:txBody>
      </p:sp>
    </p:spTree>
    <p:extLst>
      <p:ext uri="{BB962C8B-B14F-4D97-AF65-F5344CB8AC3E}">
        <p14:creationId xmlns:p14="http://schemas.microsoft.com/office/powerpoint/2010/main" val="255269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74663" y="2540"/>
            <a:ext cx="7239000" cy="1143000"/>
          </a:xfrm>
          <a:prstGeom prst="rect">
            <a:avLst/>
          </a:prstGeom>
          <a:ln>
            <a:round/>
            <a:headEnd/>
            <a:tailEnd/>
          </a:ln>
        </p:spPr>
        <p:txBody>
          <a:bodyPr vert="horz" lIns="45720" tIns="0" rIns="45720" bIns="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ru-RU" sz="3800" b="1" cap="all"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t> </a:t>
            </a:r>
            <a:r>
              <a:rPr lang="ru-RU" sz="3100" b="1" cap="all"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itchFamily="18" charset="0"/>
                <a:cs typeface="Times New Roman" pitchFamily="18" charset="0"/>
              </a:rPr>
              <a:t>Система обнаружения вторжений </a:t>
            </a:r>
            <a:endParaRPr lang="ru-RU" sz="31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itchFamily="18" charset="0"/>
              <a:cs typeface="Times New Roman" pitchFamily="18" charset="0"/>
            </a:endParaRPr>
          </a:p>
        </p:txBody>
      </p:sp>
      <p:sp>
        <p:nvSpPr>
          <p:cNvPr id="3" name="Объект 2"/>
          <p:cNvSpPr txBox="1">
            <a:spLocks/>
          </p:cNvSpPr>
          <p:nvPr/>
        </p:nvSpPr>
        <p:spPr>
          <a:xfrm>
            <a:off x="179388" y="1268413"/>
            <a:ext cx="8964612" cy="540067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0000"/>
              </a:lnSpc>
            </a:pPr>
            <a:r>
              <a:rPr lang="ru-RU" altLang="ru-RU" sz="2400" smtClean="0"/>
              <a:t> </a:t>
            </a:r>
            <a:r>
              <a:rPr lang="ru-RU" altLang="ru-RU" sz="2400" smtClean="0">
                <a:latin typeface="Times New Roman" pitchFamily="18" charset="0"/>
                <a:cs typeface="Times New Roman" pitchFamily="18" charset="0"/>
              </a:rPr>
              <a:t>Система обнаружения вторжений (СОВ) — программное или аппаратное средство, предназначенное для выявления фактов неавторизованного доступа в компьютерную систему или сеть либо несанкционированного управления ими в основном через Интернет. Соответствующий английский термин — Intrusion Detection System (IDS). Системы обнаружения вторжений обеспечивают дополнительный уровень защиты компьютерных систем.</a:t>
            </a:r>
          </a:p>
          <a:p>
            <a:pPr>
              <a:lnSpc>
                <a:spcPct val="80000"/>
              </a:lnSpc>
            </a:pPr>
            <a:r>
              <a:rPr lang="ru-RU" altLang="ru-RU" sz="2400" smtClean="0">
                <a:latin typeface="Times New Roman" pitchFamily="18" charset="0"/>
                <a:cs typeface="Times New Roman" pitchFamily="18" charset="0"/>
              </a:rPr>
              <a:t>Системы обнаружения вторжений используются для обнаружения некоторых типов вредоносной активности, которая может нарушить безопасность компьютерной системы. К такой активности относятся сетевые атаки против уязвимых сервисов, атаки, направленные на повышение привилегий, неавторизованный доступ к важным файлам, а также действия вредоносного программного обеспечения (компьютерных вирусов, «троянов» и «червей»).</a:t>
            </a:r>
            <a:endParaRPr lang="ru-RU" altLang="ru-RU" sz="24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7985154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57200" y="320040"/>
            <a:ext cx="7239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ru-RU" sz="24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Виды системы обнаружения и предотвращения вторжения (IDS/IPS)</a:t>
            </a:r>
            <a:r>
              <a:rPr lang="ru-RU" sz="2400"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itchFamily="18" charset="0"/>
                <a:cs typeface="Times New Roman" pitchFamily="18" charset="0"/>
              </a:rPr>
              <a:t/>
            </a:r>
            <a:br>
              <a:rPr lang="ru-RU" sz="2400"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itchFamily="18" charset="0"/>
                <a:cs typeface="Times New Roman" pitchFamily="18" charset="0"/>
              </a:rPr>
            </a:br>
            <a:endParaRPr lang="ru-RU" sz="24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imes New Roman" pitchFamily="18" charset="0"/>
              <a:cs typeface="Times New Roman" pitchFamily="18" charset="0"/>
            </a:endParaRPr>
          </a:p>
        </p:txBody>
      </p:sp>
      <p:sp>
        <p:nvSpPr>
          <p:cNvPr id="3" name="Объект 2"/>
          <p:cNvSpPr txBox="1">
            <a:spLocks/>
          </p:cNvSpPr>
          <p:nvPr/>
        </p:nvSpPr>
        <p:spPr>
          <a:xfrm>
            <a:off x="323850" y="1341438"/>
            <a:ext cx="8568630" cy="525591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274320">
              <a:buFont typeface="Wingdings 2"/>
              <a:buChar char=""/>
              <a:defRPr/>
            </a:pPr>
            <a:r>
              <a:rPr lang="ru-RU" sz="1200" smtClean="0"/>
              <a:t>В сетевой IDS/IPS, сенсоры расположены на важных для наблюдения точках сети, часто в демилитаризованной зоне, или на границе сети. Сенсор перехватывает весь сетевой трафик и анализирует содержимое каждого пакета на наличие вредоносных компонентов. Протокольные IDS/IPS используются для отслеживания трафика, нарушающего правила определенных протоколов либо синтаксис языка (например, SQL). В хостовых IDS/IPS сенсор обычно является программным агентом, который ведет наблюдение за активностью хоста, на который установлен. Также существуют гибридные версии перечисленных видов IDS/IPS.</a:t>
            </a:r>
          </a:p>
          <a:p>
            <a:pPr marL="274320" indent="-274320">
              <a:buFont typeface="Wingdings 2"/>
              <a:buChar char=""/>
              <a:defRPr/>
            </a:pPr>
            <a:r>
              <a:rPr lang="ru-RU" sz="1200" smtClean="0"/>
              <a:t>Сетевая IDS/IPS (Network-based IDS/IPS, NIDS/NIPS) отслеживает вторжения, проверяя сетевой трафик и ведет наблюдение за несколькими хостами. Сетевая система обнаружения вторжений получает доступ к сетевому трафику, подключаясь к хабу или свитчу, настроенному на зеркалирование портов, либо сетевое TAP устройство.</a:t>
            </a:r>
          </a:p>
          <a:p>
            <a:pPr marL="274320" indent="-274320">
              <a:buFont typeface="Wingdings 2"/>
              <a:buChar char=""/>
              <a:defRPr/>
            </a:pPr>
            <a:r>
              <a:rPr lang="ru-RU" sz="1200" smtClean="0"/>
              <a:t>Основанное на протоколе IDS/IPS (Protocol-based IDS/IPS, PIDS/PIPS) представляет собой систему (либо агента), которая отслеживает и анализирует коммуникационные протоколы со связанными системами или пользователями. Для веб-сервера подобная IDS/IPS обычно ведет наблюдение за HTTP и HTTPS протоколами. При использовании HTTPS IDS/IPS должна располагаться на таком интерфейсе, чтобы просматривать HTTPS пакеты еще до их шифрования и отправки в сеть.</a:t>
            </a:r>
          </a:p>
          <a:p>
            <a:pPr marL="274320" indent="-274320">
              <a:buFont typeface="Wingdings 2"/>
              <a:buChar char=""/>
              <a:defRPr/>
            </a:pPr>
            <a:r>
              <a:rPr lang="ru-RU" sz="1200" smtClean="0"/>
              <a:t>Основанная на прикладных протоколах IDS/IPS (Application Protocol-based IDS/IPS, APIDS/APIPS) — это система (или агент), которая ведет наблюдение и анализ данных, передаваемых с использованием специфичных для определенных приложений протоколов. Например, на веб-сервере с SQL базой данных IDS/IPS будет отслеживать содержимое SQL команд, передаваемых на сервер.</a:t>
            </a:r>
          </a:p>
          <a:p>
            <a:pPr marL="274320" indent="-274320">
              <a:buFont typeface="Wingdings 2"/>
              <a:buChar char=""/>
              <a:defRPr/>
            </a:pPr>
            <a:r>
              <a:rPr lang="ru-RU" sz="1200" smtClean="0"/>
              <a:t>Узловая IDS/IPS (Host-based IDS/IPS, HIDS/HIPS) — система (или агент), расположенная на хосте, отслеживающая вторжения, используя анализ системных вызовов, логов приложений, модификаций файлов (исполняемых, файлов паролей, системных баз данных), состояния хоста и прочих источников.</a:t>
            </a:r>
          </a:p>
          <a:p>
            <a:pPr marL="274320" indent="-274320">
              <a:buFont typeface="Wingdings 2"/>
              <a:buChar char=""/>
              <a:defRPr/>
            </a:pPr>
            <a:r>
              <a:rPr lang="ru-RU" sz="1200" smtClean="0"/>
              <a:t>Гибридная IDS/IPS совмещает два и более подходов к разработке IDS/IPS. Данные от агентов на хостах комбинируются с сетевой информацией для создания наиболее полного представления о безопасности сети.</a:t>
            </a:r>
          </a:p>
          <a:p>
            <a:pPr marL="274320" indent="-274320">
              <a:buFont typeface="Wingdings 2"/>
              <a:buChar char=""/>
              <a:defRPr/>
            </a:pPr>
            <a:endParaRPr lang="ru-RU" sz="1200" dirty="0"/>
          </a:p>
        </p:txBody>
      </p:sp>
    </p:spTree>
    <p:extLst>
      <p:ext uri="{BB962C8B-B14F-4D97-AF65-F5344CB8AC3E}">
        <p14:creationId xmlns:p14="http://schemas.microsoft.com/office/powerpoint/2010/main" val="18373840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320040"/>
            <a:ext cx="7239000" cy="1143000"/>
          </a:xfrm>
        </p:spPr>
        <p:txBody>
          <a:bodyPr>
            <a:normAutofit fontScale="90000"/>
          </a:bodyPr>
          <a:lstStyle/>
          <a:p>
            <a:pPr algn="ctr" eaLnBrk="1" fontAlgn="auto" hangingPunct="1">
              <a:spcAft>
                <a:spcPts val="0"/>
              </a:spcAft>
              <a:defRPr/>
            </a:pPr>
            <a:r>
              <a:rPr lang="ru-RU" sz="31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Архитектура IDS</a:t>
            </a:r>
            <a:r>
              <a:rPr lang="ru-RU"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t/>
            </a:r>
            <a:br>
              <a:rPr lang="ru-RU"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rPr>
            </a:br>
            <a:endParaRPr lang="ru-RU"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ndParaRPr>
          </a:p>
        </p:txBody>
      </p:sp>
      <p:sp>
        <p:nvSpPr>
          <p:cNvPr id="3" name="Объект 2"/>
          <p:cNvSpPr>
            <a:spLocks noGrp="1"/>
          </p:cNvSpPr>
          <p:nvPr>
            <p:ph idx="4294967295"/>
          </p:nvPr>
        </p:nvSpPr>
        <p:spPr>
          <a:xfrm>
            <a:off x="457200" y="1052513"/>
            <a:ext cx="7239000" cy="5403850"/>
          </a:xfrm>
        </p:spPr>
        <p:txBody>
          <a:bodyPr>
            <a:normAutofit fontScale="62500" lnSpcReduction="20000"/>
          </a:bodyPr>
          <a:lstStyle/>
          <a:p>
            <a:pPr marL="0" indent="0" eaLnBrk="1" fontAlgn="auto" hangingPunct="1">
              <a:spcAft>
                <a:spcPts val="0"/>
              </a:spcAft>
              <a:buFont typeface="Wingdings 2"/>
              <a:buNone/>
              <a:defRPr/>
            </a:pPr>
            <a:r>
              <a:rPr lang="ru-RU" kern="1200" dirty="0"/>
              <a:t>Обычно IDS включает: </a:t>
            </a:r>
          </a:p>
          <a:p>
            <a:pPr marL="274320" indent="-274320" eaLnBrk="1" fontAlgn="auto" hangingPunct="1">
              <a:spcAft>
                <a:spcPts val="0"/>
              </a:spcAft>
              <a:buFont typeface="Wingdings 2"/>
              <a:buChar char=""/>
              <a:defRPr/>
            </a:pPr>
            <a:r>
              <a:rPr lang="ru-RU" kern="1200" dirty="0"/>
              <a:t>Сенсорную подсистему, предназначенную для сбора событий, связанных с безопасностью защищаемой сети или системы;</a:t>
            </a:r>
          </a:p>
          <a:p>
            <a:pPr marL="274320" indent="-274320" eaLnBrk="1" fontAlgn="auto" hangingPunct="1">
              <a:spcAft>
                <a:spcPts val="0"/>
              </a:spcAft>
              <a:buFont typeface="Wingdings 2"/>
              <a:buChar char=""/>
              <a:defRPr/>
            </a:pPr>
            <a:r>
              <a:rPr lang="ru-RU" kern="1200" dirty="0"/>
              <a:t>Подсистему анализа, предназначенную для выявления сетевых атак и подозрительных действий;</a:t>
            </a:r>
          </a:p>
          <a:p>
            <a:pPr marL="274320" indent="-274320" eaLnBrk="1" fontAlgn="auto" hangingPunct="1">
              <a:spcAft>
                <a:spcPts val="0"/>
              </a:spcAft>
              <a:buFont typeface="Wingdings 2"/>
              <a:buChar char=""/>
              <a:defRPr/>
            </a:pPr>
            <a:r>
              <a:rPr lang="ru-RU" kern="1200" dirty="0"/>
              <a:t>Хранилище, в котором накапливаются первичные события и результаты анализа;</a:t>
            </a:r>
          </a:p>
          <a:p>
            <a:pPr marL="274320" indent="-274320" eaLnBrk="1" fontAlgn="auto" hangingPunct="1">
              <a:spcAft>
                <a:spcPts val="0"/>
              </a:spcAft>
              <a:buFont typeface="Wingdings 2"/>
              <a:buChar char=""/>
              <a:defRPr/>
            </a:pPr>
            <a:r>
              <a:rPr lang="ru-RU" kern="1200" dirty="0"/>
              <a:t>Консоль управления, позволяющая конфигурировать IDS, наблюдать за состоянием защищаемой системы и IDS, просматривать выявленные подсистемой анализа инциденты.</a:t>
            </a:r>
          </a:p>
          <a:p>
            <a:pPr marL="0" indent="0" eaLnBrk="1" fontAlgn="auto" hangingPunct="1">
              <a:spcAft>
                <a:spcPts val="0"/>
              </a:spcAft>
              <a:buFont typeface="Wingdings 2"/>
              <a:buNone/>
              <a:defRPr/>
            </a:pPr>
            <a:r>
              <a:rPr lang="ru-RU" kern="1200" dirty="0"/>
              <a:t> По способам мониторинга IDS системы подразделяются на </a:t>
            </a:r>
            <a:r>
              <a:rPr lang="ru-RU" kern="1200" dirty="0" err="1"/>
              <a:t>network-based</a:t>
            </a:r>
            <a:r>
              <a:rPr lang="ru-RU" kern="1200" dirty="0"/>
              <a:t> (NIDS) и </a:t>
            </a:r>
            <a:r>
              <a:rPr lang="ru-RU" kern="1200" dirty="0" err="1"/>
              <a:t>host-based</a:t>
            </a:r>
            <a:r>
              <a:rPr lang="ru-RU" kern="1200" dirty="0"/>
              <a:t> (HIDS).</a:t>
            </a:r>
          </a:p>
          <a:p>
            <a:pPr marL="0" indent="0" eaLnBrk="1" fontAlgn="auto" hangingPunct="1">
              <a:spcAft>
                <a:spcPts val="0"/>
              </a:spcAft>
              <a:buFont typeface="Wingdings 2"/>
              <a:buNone/>
              <a:defRPr/>
            </a:pPr>
            <a:r>
              <a:rPr lang="ru-RU" kern="1200" dirty="0"/>
              <a:t>  Основными коммерческими IDS являются </a:t>
            </a:r>
            <a:r>
              <a:rPr lang="ru-RU" kern="1200" dirty="0" err="1"/>
              <a:t>network-based</a:t>
            </a:r>
            <a:r>
              <a:rPr lang="ru-RU" kern="1200" dirty="0"/>
              <a:t>. Эти IDS определяют атаки, захватывая и анализируя сетевые пакеты. Слушая сетевой сегмент, NIDS может просматривать сетевой трафик от нескольких хостов, которые присоединены к сетевому сегменту, и таким образом защищать эти хосты.</a:t>
            </a:r>
          </a:p>
          <a:p>
            <a:pPr marL="274320" indent="-274320" eaLnBrk="1" fontAlgn="auto" hangingPunct="1">
              <a:spcAft>
                <a:spcPts val="0"/>
              </a:spcAft>
              <a:buFont typeface="Wingdings 2"/>
              <a:buChar char=""/>
              <a:defRPr/>
            </a:pPr>
            <a:endParaRPr lang="ru-RU" kern="1200" dirty="0"/>
          </a:p>
        </p:txBody>
      </p:sp>
    </p:spTree>
    <p:extLst>
      <p:ext uri="{BB962C8B-B14F-4D97-AF65-F5344CB8AC3E}">
        <p14:creationId xmlns:p14="http://schemas.microsoft.com/office/powerpoint/2010/main" val="32296333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57200" y="320040"/>
            <a:ext cx="7239000" cy="516672"/>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ru-RU" sz="2800" b="1" cap="all"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Преимущества  и Недостатки NIDS</a:t>
            </a:r>
            <a:endParaRPr lang="ru-RU" sz="2800" b="1"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endParaRPr>
          </a:p>
        </p:txBody>
      </p:sp>
      <p:sp>
        <p:nvSpPr>
          <p:cNvPr id="3" name="Объект 2"/>
          <p:cNvSpPr txBox="1">
            <a:spLocks/>
          </p:cNvSpPr>
          <p:nvPr/>
        </p:nvSpPr>
        <p:spPr>
          <a:xfrm>
            <a:off x="457200" y="1125538"/>
            <a:ext cx="7239000" cy="5330825"/>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2"/>
              <a:buNone/>
              <a:defRPr/>
            </a:pPr>
            <a:r>
              <a:rPr lang="ru-RU" sz="1400" smtClean="0">
                <a:latin typeface="Times New Roman" pitchFamily="18" charset="0"/>
                <a:cs typeface="Times New Roman" pitchFamily="18" charset="0"/>
              </a:rPr>
              <a:t>Преимущества:</a:t>
            </a:r>
          </a:p>
          <a:p>
            <a:pPr marL="274320" indent="-274320">
              <a:buFont typeface="Wingdings 2"/>
              <a:buChar char=""/>
              <a:defRPr/>
            </a:pPr>
            <a:r>
              <a:rPr lang="ru-RU" sz="1400" smtClean="0">
                <a:latin typeface="Times New Roman" pitchFamily="18" charset="0"/>
                <a:cs typeface="Times New Roman" pitchFamily="18" charset="0"/>
              </a:rPr>
              <a:t>Большое покрытие для мониторинга и в связи с этим централизованное управление;</a:t>
            </a:r>
          </a:p>
          <a:p>
            <a:pPr marL="274320" indent="-274320">
              <a:buFont typeface="Wingdings 2"/>
              <a:buChar char=""/>
              <a:defRPr/>
            </a:pPr>
            <a:r>
              <a:rPr lang="ru-RU" sz="1400" smtClean="0">
                <a:latin typeface="Times New Roman" pitchFamily="18" charset="0"/>
                <a:cs typeface="Times New Roman" pitchFamily="18" charset="0"/>
              </a:rPr>
              <a:t> Несколько оптимально расположенных NIDS могут просматривать большую сеть.</a:t>
            </a:r>
          </a:p>
          <a:p>
            <a:pPr marL="274320" indent="-274320">
              <a:buFont typeface="Wingdings 2"/>
              <a:buChar char=""/>
              <a:defRPr/>
            </a:pPr>
            <a:r>
              <a:rPr lang="ru-RU" sz="1400" smtClean="0">
                <a:latin typeface="Times New Roman" pitchFamily="18" charset="0"/>
                <a:cs typeface="Times New Roman" pitchFamily="18" charset="0"/>
              </a:rPr>
              <a:t>Не влияют на производительность и топологию сети.</a:t>
            </a:r>
          </a:p>
          <a:p>
            <a:pPr marL="274320" indent="-274320">
              <a:buFont typeface="Wingdings 2"/>
              <a:buChar char=""/>
              <a:defRPr/>
            </a:pPr>
            <a:r>
              <a:rPr lang="ru-RU" sz="1400" smtClean="0">
                <a:latin typeface="Times New Roman" pitchFamily="18" charset="0"/>
                <a:cs typeface="Times New Roman" pitchFamily="18" charset="0"/>
              </a:rPr>
              <a:t> NIDS обычно являются пассивными устройствами, которые прослушивают сегменты сети без воздействия на её нормальное функционирование. Таким образом, обычно бывает легко модифицировать топологию сети для размещения таких IDS.</a:t>
            </a:r>
          </a:p>
          <a:p>
            <a:pPr marL="0" indent="0">
              <a:buFont typeface="Wingdings 2"/>
              <a:buNone/>
              <a:defRPr/>
            </a:pPr>
            <a:r>
              <a:rPr lang="ru-RU" sz="1400" smtClean="0">
                <a:latin typeface="Times New Roman" pitchFamily="18" charset="0"/>
                <a:cs typeface="Times New Roman" pitchFamily="18" charset="0"/>
              </a:rPr>
              <a:t>Недостатки:</a:t>
            </a:r>
          </a:p>
          <a:p>
            <a:pPr marL="274320" indent="-274320">
              <a:buFont typeface="Wingdings 2"/>
              <a:buChar char=""/>
              <a:defRPr/>
            </a:pPr>
            <a:r>
              <a:rPr lang="ru-RU" sz="1400" smtClean="0"/>
              <a:t>Обладают высокой ресурсоёмкостью;</a:t>
            </a:r>
          </a:p>
          <a:p>
            <a:pPr marL="274320" indent="-274320">
              <a:buFont typeface="Wingdings 2"/>
              <a:buChar char=""/>
              <a:defRPr/>
            </a:pPr>
            <a:r>
              <a:rPr lang="ru-RU" sz="1400" smtClean="0"/>
              <a:t> Для NIDS может быть трудно обрабатывать все пакеты в большой или занятой сети, и, следовательно, они могут пропустить распознавание атаки, которая началась при большом трафике.</a:t>
            </a:r>
          </a:p>
          <a:p>
            <a:pPr marL="274320" indent="-274320">
              <a:buFont typeface="Wingdings 2"/>
              <a:buChar char=""/>
              <a:defRPr/>
            </a:pPr>
            <a:r>
              <a:rPr lang="ru-RU" sz="1400" smtClean="0"/>
              <a:t>Требуют дополнительной настройки и функциональности сетевых устройств;</a:t>
            </a:r>
          </a:p>
          <a:p>
            <a:pPr marL="274320" indent="-274320">
              <a:buFont typeface="Wingdings 2"/>
              <a:buChar char=""/>
              <a:defRPr/>
            </a:pPr>
            <a:r>
              <a:rPr lang="ru-RU" sz="1400" smtClean="0"/>
              <a:t> Например, многие коммутаторы, на которых построены сети, не предоставляют универсального мониторинга портов, и это ограничивает диапазон мониторинга сенсора NIDS только одним хостом. Даже когда коммутаторы предоставляют такой мониторинг портов, часто единственный порт не может охватить весь трафик, передаваемый коммутатором.</a:t>
            </a:r>
          </a:p>
          <a:p>
            <a:pPr marL="274320" indent="-274320">
              <a:buFont typeface="Wingdings 2"/>
              <a:buChar char=""/>
              <a:defRPr/>
            </a:pPr>
            <a:r>
              <a:rPr lang="ru-RU" sz="1400" smtClean="0"/>
              <a:t>Не могут анализировать зашифрованную информацию;</a:t>
            </a:r>
          </a:p>
          <a:p>
            <a:pPr marL="274320" indent="-274320">
              <a:buFont typeface="Wingdings 2"/>
              <a:buChar char=""/>
              <a:defRPr/>
            </a:pPr>
            <a:r>
              <a:rPr lang="ru-RU" sz="1400" smtClean="0"/>
              <a:t> Эта проблема возрастает, чем больше организации (и атакующие) используют VPN.</a:t>
            </a:r>
          </a:p>
          <a:p>
            <a:pPr marL="274320" indent="-274320">
              <a:buFont typeface="Wingdings 2"/>
              <a:buChar char=""/>
              <a:defRPr/>
            </a:pPr>
            <a:r>
              <a:rPr lang="ru-RU" sz="1400" smtClean="0"/>
              <a:t>Не могут распознать результат атаки;</a:t>
            </a:r>
          </a:p>
          <a:p>
            <a:pPr marL="274320" indent="-274320">
              <a:buFont typeface="Wingdings 2"/>
              <a:buChar char=""/>
              <a:defRPr/>
            </a:pPr>
            <a:r>
              <a:rPr lang="ru-RU" sz="1400" smtClean="0"/>
              <a:t> NIDS не могут сказать была ли атака успешной, они могут только определить, что атака была начата. Это означает, что после того как NIDS определит атаку, администратор должен вручную исследовать каждый атакованный хост для определения, происходило ли реальное проникновение.</a:t>
            </a:r>
          </a:p>
          <a:p>
            <a:pPr marL="274320" indent="-274320">
              <a:buFont typeface="Wingdings 2"/>
              <a:buChar char=""/>
              <a:defRPr/>
            </a:pPr>
            <a:r>
              <a:rPr lang="ru-RU" sz="1400" smtClean="0"/>
              <a:t>Некоторые NIDS имеют проблемы с определением сетевых атак, которые включают фрагментированные пакеты.</a:t>
            </a:r>
          </a:p>
          <a:p>
            <a:pPr marL="274320" indent="-274320">
              <a:buFont typeface="Wingdings 2"/>
              <a:buChar char=""/>
              <a:defRPr/>
            </a:pPr>
            <a:r>
              <a:rPr lang="ru-RU" sz="1400" smtClean="0"/>
              <a:t> Такие фрагментированные пакеты могут привести к тому, что IDS будет функционировать нестабильно.</a:t>
            </a:r>
          </a:p>
          <a:p>
            <a:pPr marL="274320" indent="-274320">
              <a:buFont typeface="Wingdings 2"/>
              <a:buChar char=""/>
              <a:defRPr/>
            </a:pPr>
            <a:r>
              <a:rPr lang="ru-RU" sz="1400" smtClean="0"/>
              <a:t>Host-based IDS имеют дело с информацией, собранной внутри единственного компьютера. Такое выгодное расположение позволяет HIDS анализировать деятельность с большой достоверностью и точностью, определяя только те процессы и пользователей, которые имеют отношение к конкретной атаке в ОС. НIDS обычно используют информационные источники двух типов: результаты аудита ОС и системные логи.</a:t>
            </a:r>
          </a:p>
          <a:p>
            <a:pPr marL="0" indent="0">
              <a:buFont typeface="Wingdings 2"/>
              <a:buNone/>
              <a:defRPr/>
            </a:pPr>
            <a:endParaRPr lang="ru-RU" sz="1400" dirty="0">
              <a:latin typeface="Times New Roman" pitchFamily="18" charset="0"/>
              <a:cs typeface="Times New Roman" pitchFamily="18" charset="0"/>
            </a:endParaRPr>
          </a:p>
        </p:txBody>
      </p:sp>
    </p:spTree>
    <p:extLst>
      <p:ext uri="{BB962C8B-B14F-4D97-AF65-F5344CB8AC3E}">
        <p14:creationId xmlns:p14="http://schemas.microsoft.com/office/powerpoint/2010/main" val="27817870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320040"/>
            <a:ext cx="7239000" cy="516672"/>
          </a:xfrm>
        </p:spPr>
        <p:txBody>
          <a:bodyPr>
            <a:normAutofit fontScale="90000"/>
          </a:bodyPr>
          <a:lstStyle/>
          <a:p>
            <a:pPr algn="ctr" eaLnBrk="1" fontAlgn="auto" hangingPunct="1">
              <a:spcAft>
                <a:spcPts val="0"/>
              </a:spcAft>
              <a:defRPr/>
            </a:pPr>
            <a:r>
              <a:rPr lang="ru-RU" sz="28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Преимущества  и Недостатки </a:t>
            </a:r>
            <a:r>
              <a:rPr lang="en-US" sz="28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HIDS</a:t>
            </a:r>
            <a:endParaRPr lang="ru-RU" sz="28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endParaRPr>
          </a:p>
        </p:txBody>
      </p:sp>
      <p:sp>
        <p:nvSpPr>
          <p:cNvPr id="3" name="Объект 2"/>
          <p:cNvSpPr>
            <a:spLocks noGrp="1"/>
          </p:cNvSpPr>
          <p:nvPr>
            <p:ph idx="4294967295"/>
          </p:nvPr>
        </p:nvSpPr>
        <p:spPr>
          <a:xfrm>
            <a:off x="457200" y="981075"/>
            <a:ext cx="7239000" cy="5475288"/>
          </a:xfrm>
        </p:spPr>
        <p:txBody>
          <a:bodyPr>
            <a:normAutofit lnSpcReduction="10000"/>
          </a:bodyPr>
          <a:lstStyle/>
          <a:p>
            <a:pPr marL="0" indent="0" eaLnBrk="1" fontAlgn="auto" hangingPunct="1">
              <a:spcAft>
                <a:spcPts val="0"/>
              </a:spcAft>
              <a:buFont typeface="Wingdings 2"/>
              <a:buNone/>
              <a:defRPr/>
            </a:pPr>
            <a:r>
              <a:rPr lang="ru-RU" sz="1400" kern="1200" dirty="0">
                <a:latin typeface="Times New Roman" pitchFamily="18" charset="0"/>
                <a:cs typeface="Times New Roman" pitchFamily="18" charset="0"/>
              </a:rPr>
              <a:t>Преимущества:</a:t>
            </a:r>
          </a:p>
          <a:p>
            <a:pPr marL="274320" indent="-274320" eaLnBrk="1" fontAlgn="auto" hangingPunct="1">
              <a:spcAft>
                <a:spcPts val="0"/>
              </a:spcAft>
              <a:buFont typeface="Wingdings 2"/>
              <a:buChar char=""/>
              <a:defRPr/>
            </a:pPr>
            <a:r>
              <a:rPr lang="ru-RU" sz="1400" kern="1200" dirty="0"/>
              <a:t>Имеют возможностью следить за событиями локально относительно хоста, могут определять атаки, которые не могут видеть NIDS;</a:t>
            </a:r>
          </a:p>
          <a:p>
            <a:pPr marL="274320" indent="-274320" eaLnBrk="1" fontAlgn="auto" hangingPunct="1">
              <a:spcAft>
                <a:spcPts val="0"/>
              </a:spcAft>
              <a:buFont typeface="Wingdings 2"/>
              <a:buChar char=""/>
              <a:defRPr/>
            </a:pPr>
            <a:r>
              <a:rPr lang="ru-RU" sz="1400" kern="1200" dirty="0"/>
              <a:t>Могут функционировать в окружении, в котором сетевой трафик зашифрован;</a:t>
            </a:r>
          </a:p>
          <a:p>
            <a:pPr marL="274320" indent="-274320" eaLnBrk="1" fontAlgn="auto" hangingPunct="1">
              <a:spcAft>
                <a:spcPts val="0"/>
              </a:spcAft>
              <a:buFont typeface="Wingdings 2"/>
              <a:buChar char=""/>
              <a:defRPr/>
            </a:pPr>
            <a:r>
              <a:rPr lang="ru-RU" sz="1400" kern="1200" dirty="0"/>
              <a:t> Это становится возможным, когда </a:t>
            </a:r>
            <a:r>
              <a:rPr lang="ru-RU" sz="1400" kern="1200" dirty="0" err="1"/>
              <a:t>host-based</a:t>
            </a:r>
            <a:r>
              <a:rPr lang="ru-RU" sz="1400" kern="1200" dirty="0"/>
              <a:t> источники информации создаются до того, как данные шифруются, и/или после того, как данные расшифровываются на хосте назначения.</a:t>
            </a:r>
          </a:p>
          <a:p>
            <a:pPr marL="274320" indent="-274320" eaLnBrk="1" fontAlgn="auto" hangingPunct="1">
              <a:spcAft>
                <a:spcPts val="0"/>
              </a:spcAft>
              <a:buFont typeface="Wingdings 2"/>
              <a:buChar char=""/>
              <a:defRPr/>
            </a:pPr>
            <a:r>
              <a:rPr lang="ru-RU" sz="1400" kern="1200" dirty="0"/>
              <a:t>Не требуют дополнительной функциональности сетевых устройств.</a:t>
            </a:r>
          </a:p>
          <a:p>
            <a:pPr marL="274320" indent="-274320" eaLnBrk="1" fontAlgn="auto" hangingPunct="1">
              <a:spcAft>
                <a:spcPts val="0"/>
              </a:spcAft>
              <a:buFont typeface="Wingdings 2"/>
              <a:buChar char=""/>
              <a:defRPr/>
            </a:pPr>
            <a:r>
              <a:rPr lang="ru-RU" sz="1400" kern="1200" dirty="0"/>
              <a:t> Например, на функционирование HIDS не влияет наличие в сети коммутаторов.</a:t>
            </a:r>
          </a:p>
          <a:p>
            <a:pPr marL="0" indent="0" eaLnBrk="1" fontAlgn="auto" hangingPunct="1">
              <a:spcAft>
                <a:spcPts val="0"/>
              </a:spcAft>
              <a:buFont typeface="Wingdings 2"/>
              <a:buNone/>
              <a:defRPr/>
            </a:pPr>
            <a:r>
              <a:rPr lang="ru-RU" sz="1400" kern="1200" dirty="0">
                <a:latin typeface="Times New Roman" pitchFamily="18" charset="0"/>
                <a:cs typeface="Times New Roman" pitchFamily="18" charset="0"/>
              </a:rPr>
              <a:t>Недостатки:</a:t>
            </a:r>
          </a:p>
          <a:p>
            <a:pPr marL="274320" indent="-274320" eaLnBrk="1" fontAlgn="auto" hangingPunct="1">
              <a:spcAft>
                <a:spcPts val="0"/>
              </a:spcAft>
              <a:buFont typeface="Wingdings 2"/>
              <a:buChar char=""/>
              <a:defRPr/>
            </a:pPr>
            <a:r>
              <a:rPr lang="ru-RU" sz="1400" kern="1200" dirty="0"/>
              <a:t>Не имеют централизованного управления;</a:t>
            </a:r>
          </a:p>
          <a:p>
            <a:pPr marL="274320" indent="-274320" eaLnBrk="1" fontAlgn="auto" hangingPunct="1">
              <a:spcAft>
                <a:spcPts val="0"/>
              </a:spcAft>
              <a:buFont typeface="Wingdings 2"/>
              <a:buChar char=""/>
              <a:defRPr/>
            </a:pPr>
            <a:r>
              <a:rPr lang="ru-RU" sz="1400" kern="1200" dirty="0"/>
              <a:t> HIDS более трудны в управлении, так как они должны быть сконфигурированы и управляться для каждого целевого хоста.</a:t>
            </a:r>
          </a:p>
          <a:p>
            <a:pPr marL="274320" indent="-274320" eaLnBrk="1" fontAlgn="auto" hangingPunct="1">
              <a:spcAft>
                <a:spcPts val="0"/>
              </a:spcAft>
              <a:buFont typeface="Wingdings 2"/>
              <a:buChar char=""/>
              <a:defRPr/>
            </a:pPr>
            <a:r>
              <a:rPr lang="ru-RU" sz="1400" kern="1200" dirty="0"/>
              <a:t>Могут быть блокированы некоторыми </a:t>
            </a:r>
            <a:r>
              <a:rPr lang="ru-RU" sz="1400" kern="1200" dirty="0" err="1"/>
              <a:t>DoS</a:t>
            </a:r>
            <a:r>
              <a:rPr lang="ru-RU" sz="1400" kern="1200" dirty="0"/>
              <a:t>-атаками или даже запрещены;</a:t>
            </a:r>
          </a:p>
          <a:p>
            <a:pPr marL="274320" indent="-274320" eaLnBrk="1" fontAlgn="auto" hangingPunct="1">
              <a:spcAft>
                <a:spcPts val="0"/>
              </a:spcAft>
              <a:buFont typeface="Wingdings 2"/>
              <a:buChar char=""/>
              <a:defRPr/>
            </a:pPr>
            <a:r>
              <a:rPr lang="ru-RU" sz="1400" kern="1200" dirty="0"/>
              <a:t> Так как по крайней мере источники информации (сенсоры) или часть средств анализа для HIDS расположены на том же хосте, который является целью атаки, то, как составная часть атаки, IDS может быть атакована и запрещена.</a:t>
            </a:r>
          </a:p>
          <a:p>
            <a:pPr marL="274320" indent="-274320" eaLnBrk="1" fontAlgn="auto" hangingPunct="1">
              <a:spcAft>
                <a:spcPts val="0"/>
              </a:spcAft>
              <a:buFont typeface="Wingdings 2"/>
              <a:buChar char=""/>
              <a:defRPr/>
            </a:pPr>
            <a:r>
              <a:rPr lang="ru-RU" sz="1400" kern="1200" dirty="0"/>
              <a:t>Обладают высокой ресурсоёмкостью;</a:t>
            </a:r>
          </a:p>
          <a:p>
            <a:pPr marL="274320" indent="-274320" eaLnBrk="1" fontAlgn="auto" hangingPunct="1">
              <a:spcAft>
                <a:spcPts val="0"/>
              </a:spcAft>
              <a:buFont typeface="Wingdings 2"/>
              <a:buChar char=""/>
              <a:defRPr/>
            </a:pPr>
            <a:r>
              <a:rPr lang="ru-RU" sz="1400" kern="1200" dirty="0"/>
              <a:t> HIDS используют вычислительные ресурсы хостов, за которыми они наблюдают, что влияет на производительность наблюдаемой системы.</a:t>
            </a:r>
          </a:p>
          <a:p>
            <a:pPr marL="274320" indent="-274320" eaLnBrk="1" fontAlgn="auto" hangingPunct="1">
              <a:spcAft>
                <a:spcPts val="0"/>
              </a:spcAft>
              <a:buFont typeface="Wingdings 2"/>
              <a:buChar char=""/>
              <a:defRPr/>
            </a:pPr>
            <a:r>
              <a:rPr lang="ru-RU" sz="1400" kern="1200" dirty="0"/>
              <a:t>Малое покрытие для мониторинга.</a:t>
            </a:r>
          </a:p>
          <a:p>
            <a:pPr marL="274320" indent="-274320" eaLnBrk="1" fontAlgn="auto" hangingPunct="1">
              <a:spcAft>
                <a:spcPts val="0"/>
              </a:spcAft>
              <a:buFont typeface="Wingdings 2"/>
              <a:buChar char=""/>
              <a:defRPr/>
            </a:pPr>
            <a:r>
              <a:rPr lang="ru-RU" sz="1400" kern="1200" dirty="0"/>
              <a:t> HIDS не полностью соответствуют возможности определения сканирования сети или других аналогичных исследований, когда целью является вся сеть, так как IDS наблюдает только за сетевыми пакетами, получаемыми конкретным хостом.</a:t>
            </a:r>
            <a:endParaRPr lang="ru-RU" sz="1400" kern="1200" dirty="0">
              <a:latin typeface="Times New Roman" pitchFamily="18" charset="0"/>
              <a:cs typeface="Times New Roman" pitchFamily="18" charset="0"/>
            </a:endParaRPr>
          </a:p>
        </p:txBody>
      </p:sp>
    </p:spTree>
    <p:extLst>
      <p:ext uri="{BB962C8B-B14F-4D97-AF65-F5344CB8AC3E}">
        <p14:creationId xmlns:p14="http://schemas.microsoft.com/office/powerpoint/2010/main" val="10886942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57200" y="320040"/>
            <a:ext cx="7239000" cy="660688"/>
          </a:xfrm>
        </p:spPr>
        <p:txBody>
          <a:bodyPr>
            <a:normAutofit/>
          </a:bodyPr>
          <a:lstStyle/>
          <a:p>
            <a:pPr algn="ctr" eaLnBrk="1" fontAlgn="auto" hangingPunct="1">
              <a:spcAft>
                <a:spcPts val="0"/>
              </a:spcAft>
              <a:defRPr/>
            </a:pPr>
            <a:r>
              <a:rPr lang="ru-RU" sz="2800" b="1" kern="12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Intrusion</a:t>
            </a:r>
            <a:r>
              <a:rPr lang="ru-RU" sz="28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 </a:t>
            </a:r>
            <a:r>
              <a:rPr lang="ru-RU" sz="2800" b="1" kern="12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Detection</a:t>
            </a:r>
            <a:r>
              <a:rPr lang="ru-RU" sz="28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 </a:t>
            </a:r>
            <a:r>
              <a:rPr lang="ru-RU" sz="2800" b="1" kern="1200" cap="all" dirty="0" err="1">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System</a:t>
            </a:r>
            <a:r>
              <a:rPr lang="ru-RU" sz="2800" b="1" kern="1200" cap="all"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Tahoma" panose="020B0604030504040204" pitchFamily="34" charset="0"/>
                <a:ea typeface="Tahoma" panose="020B0604030504040204" pitchFamily="34" charset="0"/>
                <a:cs typeface="Tahoma" panose="020B0604030504040204" pitchFamily="34" charset="0"/>
              </a:rPr>
              <a:t> </a:t>
            </a:r>
          </a:p>
        </p:txBody>
      </p:sp>
      <p:sp>
        <p:nvSpPr>
          <p:cNvPr id="61443" name="Объект 2"/>
          <p:cNvSpPr>
            <a:spLocks noGrp="1"/>
          </p:cNvSpPr>
          <p:nvPr>
            <p:ph idx="4294967295"/>
          </p:nvPr>
        </p:nvSpPr>
        <p:spPr>
          <a:xfrm>
            <a:off x="457200" y="1609725"/>
            <a:ext cx="7239000" cy="5059363"/>
          </a:xfrm>
        </p:spPr>
        <p:txBody>
          <a:bodyPr/>
          <a:lstStyle/>
          <a:p>
            <a:pPr eaLnBrk="1" hangingPunct="1"/>
            <a:r>
              <a:rPr lang="ru-RU" altLang="ru-RU" sz="2000" b="1" smtClean="0">
                <a:latin typeface="Times New Roman" pitchFamily="18" charset="0"/>
                <a:cs typeface="Times New Roman" pitchFamily="18" charset="0"/>
              </a:rPr>
              <a:t>Система обнаружения вторжений (СОВ) (англ. Intrusion Detection System (IDS)) </a:t>
            </a:r>
            <a:r>
              <a:rPr lang="ru-RU" altLang="ru-RU" sz="2000" smtClean="0">
                <a:latin typeface="Times New Roman" pitchFamily="18" charset="0"/>
                <a:cs typeface="Times New Roman" pitchFamily="18" charset="0"/>
              </a:rPr>
              <a:t>— программное или аппаратное средство, предназначенное для выявления фактов неавторизованного доступа (вторжения или сетевой атаки) в компьютерную систему или сеть.</a:t>
            </a:r>
          </a:p>
          <a:p>
            <a:pPr eaLnBrk="1" hangingPunct="1"/>
            <a:endParaRPr lang="ru-RU" altLang="ru-RU" sz="2000" smtClean="0">
              <a:latin typeface="Times New Roman" pitchFamily="18" charset="0"/>
              <a:cs typeface="Times New Roman" pitchFamily="18" charset="0"/>
            </a:endParaRPr>
          </a:p>
          <a:p>
            <a:pPr eaLnBrk="1" hangingPunct="1"/>
            <a:endParaRPr lang="ru-RU" altLang="ru-RU" smtClean="0"/>
          </a:p>
        </p:txBody>
      </p:sp>
      <p:pic>
        <p:nvPicPr>
          <p:cNvPr id="61444" name="Рисунок 3"/>
          <p:cNvPicPr>
            <a:picLocks noChangeAspect="1" noChangeArrowheads="1"/>
          </p:cNvPicPr>
          <p:nvPr/>
        </p:nvPicPr>
        <p:blipFill>
          <a:blip r:embed="rId2">
            <a:extLst>
              <a:ext uri="{28A0092B-C50C-407E-A947-70E740481C1C}">
                <a14:useLocalDpi xmlns:a14="http://schemas.microsoft.com/office/drawing/2010/main" val="0"/>
              </a:ext>
            </a:extLst>
          </a:blip>
          <a:srcRect l="30940" t="43488" r="40266" b="26053"/>
          <a:stretch>
            <a:fillRect/>
          </a:stretch>
        </p:blipFill>
        <p:spPr bwMode="auto">
          <a:xfrm>
            <a:off x="1403350" y="3213100"/>
            <a:ext cx="4824413"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5" name="Прямоугольник 4"/>
          <p:cNvSpPr>
            <a:spLocks noChangeArrowheads="1"/>
          </p:cNvSpPr>
          <p:nvPr/>
        </p:nvSpPr>
        <p:spPr bwMode="auto">
          <a:xfrm>
            <a:off x="1625600" y="6165850"/>
            <a:ext cx="457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bg1"/>
                </a:solidFill>
                <a:latin typeface="Arial" pitchFamily="34" charset="0"/>
                <a:ea typeface="Arial Unicode MS" pitchFamily="34" charset="-128"/>
                <a:cs typeface="Arial Unicode MS" pitchFamily="34" charset="-128"/>
              </a:defRPr>
            </a:lvl1pPr>
            <a:lvl2pPr eaLnBrk="0" hangingPunct="0">
              <a:defRPr>
                <a:solidFill>
                  <a:schemeClr val="bg1"/>
                </a:solidFill>
                <a:latin typeface="Arial" pitchFamily="34" charset="0"/>
                <a:ea typeface="Arial Unicode MS" pitchFamily="34" charset="-128"/>
                <a:cs typeface="Arial Unicode MS" pitchFamily="34" charset="-128"/>
              </a:defRPr>
            </a:lvl2pPr>
            <a:lvl3pPr eaLnBrk="0" hangingPunct="0">
              <a:defRPr>
                <a:solidFill>
                  <a:schemeClr val="bg1"/>
                </a:solidFill>
                <a:latin typeface="Arial" pitchFamily="34" charset="0"/>
                <a:ea typeface="Arial Unicode MS" pitchFamily="34" charset="-128"/>
                <a:cs typeface="Arial Unicode MS" pitchFamily="34" charset="-128"/>
              </a:defRPr>
            </a:lvl3pPr>
            <a:lvl4pPr eaLnBrk="0" hangingPunct="0">
              <a:defRPr>
                <a:solidFill>
                  <a:schemeClr val="bg1"/>
                </a:solidFill>
                <a:latin typeface="Arial" pitchFamily="34" charset="0"/>
                <a:ea typeface="Arial Unicode MS" pitchFamily="34" charset="-128"/>
                <a:cs typeface="Arial Unicode MS" pitchFamily="34" charset="-128"/>
              </a:defRPr>
            </a:lvl4pPr>
            <a:lvl5pPr eaLnBrk="0" hangingPunct="0">
              <a:defRPr>
                <a:solidFill>
                  <a:schemeClr val="bg1"/>
                </a:solidFill>
                <a:latin typeface="Arial" pitchFamily="34" charset="0"/>
                <a:ea typeface="Arial Unicode MS" pitchFamily="34" charset="-128"/>
                <a:cs typeface="Arial Unicode MS" pitchFamily="34" charset="-128"/>
              </a:defRPr>
            </a:lvl5pPr>
            <a:lvl6pPr marL="25146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6pPr>
            <a:lvl7pPr marL="29718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7pPr>
            <a:lvl8pPr marL="34290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8pPr>
            <a:lvl9pPr marL="3886200" indent="-228600" eaLnBrk="0" fontAlgn="base" hangingPunct="0">
              <a:spcBef>
                <a:spcPct val="0"/>
              </a:spcBef>
              <a:spcAft>
                <a:spcPct val="0"/>
              </a:spcAft>
              <a:buClr>
                <a:srgbClr val="000000"/>
              </a:buClr>
              <a:buSzPct val="100000"/>
              <a:buFont typeface="Times New Roman" pitchFamily="18" charset="0"/>
              <a:defRPr>
                <a:solidFill>
                  <a:schemeClr val="bg1"/>
                </a:solidFill>
                <a:latin typeface="Arial" pitchFamily="34" charset="0"/>
                <a:ea typeface="Arial Unicode MS" pitchFamily="34" charset="-128"/>
                <a:cs typeface="Arial Unicode MS" pitchFamily="34" charset="-128"/>
              </a:defRPr>
            </a:lvl9pPr>
          </a:lstStyle>
          <a:p>
            <a:pPr algn="ctr" defTabSz="914400" eaLnBrk="1" hangingPunct="1">
              <a:buClrTx/>
              <a:buSzTx/>
              <a:buFontTx/>
              <a:buNone/>
            </a:pPr>
            <a:r>
              <a:rPr lang="ru-RU" altLang="ru-RU" sz="1600">
                <a:solidFill>
                  <a:schemeClr val="tx1"/>
                </a:solidFill>
                <a:latin typeface="Times New Roman" pitchFamily="18" charset="0"/>
                <a:cs typeface="Times New Roman" pitchFamily="18" charset="0"/>
              </a:rPr>
              <a:t>Общая схема  функционирования </a:t>
            </a:r>
            <a:r>
              <a:rPr lang="en-US" altLang="ru-RU" sz="1600">
                <a:solidFill>
                  <a:schemeClr val="tx1"/>
                </a:solidFill>
                <a:latin typeface="Times New Roman" pitchFamily="18" charset="0"/>
                <a:cs typeface="Times New Roman" pitchFamily="18" charset="0"/>
              </a:rPr>
              <a:t>IDS</a:t>
            </a:r>
            <a:endParaRPr lang="ru-RU" altLang="ru-RU" sz="160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2799732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Рисунок 3"/>
          <p:cNvPicPr>
            <a:picLocks noChangeAspect="1" noChangeArrowheads="1"/>
          </p:cNvPicPr>
          <p:nvPr/>
        </p:nvPicPr>
        <p:blipFill>
          <a:blip r:embed="rId2">
            <a:extLst>
              <a:ext uri="{28A0092B-C50C-407E-A947-70E740481C1C}">
                <a14:useLocalDpi xmlns:a14="http://schemas.microsoft.com/office/drawing/2010/main" val="0"/>
              </a:ext>
            </a:extLst>
          </a:blip>
          <a:srcRect l="12344" t="35670" r="64090" b="51704"/>
          <a:stretch>
            <a:fillRect/>
          </a:stretch>
        </p:blipFill>
        <p:spPr bwMode="auto">
          <a:xfrm>
            <a:off x="4895850" y="692150"/>
            <a:ext cx="424815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3" name="Заголовок 1"/>
          <p:cNvPicPr>
            <a:picLocks noGrp="1" noChangeArrowheads="1"/>
          </p:cNvPicPr>
          <p:nvPr>
            <p:ph type="title" idx="4294967295"/>
          </p:nvPr>
        </p:nvPicPr>
        <p:blipFill>
          <a:blip r:embed="rId3">
            <a:extLst>
              <a:ext uri="{28A0092B-C50C-407E-A947-70E740481C1C}">
                <a14:useLocalDpi xmlns:a14="http://schemas.microsoft.com/office/drawing/2010/main" val="0"/>
              </a:ext>
            </a:extLst>
          </a:blip>
          <a:srcRect l="2954" r="3453" b="24573"/>
          <a:stretch>
            <a:fillRect/>
          </a:stretch>
        </p:blipFill>
        <p:spPr>
          <a:xfrm>
            <a:off x="0" y="0"/>
            <a:ext cx="6840538" cy="1052513"/>
          </a:xfrm>
        </p:spPr>
      </p:pic>
      <p:sp>
        <p:nvSpPr>
          <p:cNvPr id="46084" name="Объект 2"/>
          <p:cNvSpPr>
            <a:spLocks noGrp="1"/>
          </p:cNvSpPr>
          <p:nvPr>
            <p:ph idx="4294967295"/>
          </p:nvPr>
        </p:nvSpPr>
        <p:spPr>
          <a:xfrm>
            <a:off x="107950" y="2420938"/>
            <a:ext cx="8785225" cy="5275262"/>
          </a:xfrm>
        </p:spPr>
        <p:txBody>
          <a:bodyPr/>
          <a:lstStyle/>
          <a:p>
            <a:pPr marL="0" indent="0" eaLnBrk="1" hangingPunct="1"/>
            <a:r>
              <a:rPr lang="en-US" altLang="ru-RU" sz="2600" smtClean="0">
                <a:latin typeface="Times New Roman" pitchFamily="18" charset="0"/>
                <a:cs typeface="Times New Roman" pitchFamily="18" charset="0"/>
              </a:rPr>
              <a:t>  </a:t>
            </a:r>
            <a:r>
              <a:rPr lang="ru-RU" altLang="ru-RU" sz="2000" smtClean="0">
                <a:latin typeface="Times New Roman" pitchFamily="18" charset="0"/>
                <a:cs typeface="Times New Roman" pitchFamily="18" charset="0"/>
              </a:rPr>
              <a:t>Check Point IPS предоставляет исключительные возможности предотвращения вторжений на многогигабитных скоростях. Система обеспечивает лучшие в отрасли защиту и производительность системы безопасности. Эта IPS - это надежная защита клиентского ПО, серверов, операционных систем от угроз безопасности, в т.ч. вредоносного ПО, червей и др. Для достижения высочайшего уровня сетевой защиты многоуровневый механизм IPS Threat Detection Engine использует множество различных методов обнаружения и анализа, в том числе: использование сигнатур уязвимостей и попыток их использования, выявление аномалий, анализ протоколов. Механизм IPS способен быстро фильтровать 90% входящего трафика без необходимости проведения глубокого анализа трафика, благодаря чему на наличие атак анализируются лишь соответствующие сегменты трафика, что ведет к понижению расходов и повышению точности.</a:t>
            </a:r>
            <a:endParaRPr lang="ru-RU" altLang="ru-RU" sz="2000" smtClean="0"/>
          </a:p>
        </p:txBody>
      </p:sp>
    </p:spTree>
    <p:extLst>
      <p:ext uri="{BB962C8B-B14F-4D97-AF65-F5344CB8AC3E}">
        <p14:creationId xmlns:p14="http://schemas.microsoft.com/office/powerpoint/2010/main" val="71762045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1885</Words>
  <Application>Microsoft Office PowerPoint</Application>
  <PresentationFormat>Экран (4:3)</PresentationFormat>
  <Paragraphs>132</Paragraphs>
  <Slides>21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Презентация на тему: «Системы опознавания нарушителей»</vt:lpstr>
      <vt:lpstr>Презентация PowerPoint</vt:lpstr>
      <vt:lpstr>Презентация PowerPoint</vt:lpstr>
      <vt:lpstr>Презентация PowerPoint</vt:lpstr>
      <vt:lpstr>Архитектура IDS </vt:lpstr>
      <vt:lpstr>Презентация PowerPoint</vt:lpstr>
      <vt:lpstr>Преимущества  и Недостатки HIDS</vt:lpstr>
      <vt:lpstr>Intrusion Detection System </vt:lpstr>
      <vt:lpstr>Презентация PowerPoint</vt:lpstr>
      <vt:lpstr>Система обнаружения сетевых атак Check Point IPS </vt:lpstr>
      <vt:lpstr>Презентация PowerPoint</vt:lpstr>
      <vt:lpstr>Презентация PowerPoint</vt:lpstr>
      <vt:lpstr>Презентация PowerPoint</vt:lpstr>
      <vt:lpstr>Proventia Desktop предлагает высокоэффективную, многоуровневую защиту, объединяя в себе передовые технологии информационной безопасности:</vt:lpstr>
      <vt:lpstr>Презентация PowerPoint</vt:lpstr>
      <vt:lpstr>FortiWiFi</vt:lpstr>
      <vt:lpstr>FortiDB</vt:lpstr>
      <vt:lpstr>Презентация PowerPoint</vt:lpstr>
      <vt:lpstr>FortiBalancer-1000 </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Влад</dc:creator>
  <cp:lastModifiedBy>саня</cp:lastModifiedBy>
  <cp:revision>7</cp:revision>
  <dcterms:created xsi:type="dcterms:W3CDTF">2019-04-01T13:52:38Z</dcterms:created>
  <dcterms:modified xsi:type="dcterms:W3CDTF">2019-04-01T15:05:13Z</dcterms:modified>
</cp:coreProperties>
</file>